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369" r:id="rId2"/>
    <p:sldId id="415" r:id="rId3"/>
    <p:sldId id="416" r:id="rId4"/>
    <p:sldId id="380" r:id="rId5"/>
    <p:sldId id="408" r:id="rId6"/>
    <p:sldId id="410" r:id="rId7"/>
    <p:sldId id="412" r:id="rId8"/>
    <p:sldId id="396" r:id="rId9"/>
    <p:sldId id="413" r:id="rId10"/>
    <p:sldId id="397" r:id="rId11"/>
    <p:sldId id="414" r:id="rId12"/>
    <p:sldId id="371" r:id="rId13"/>
    <p:sldId id="390" r:id="rId14"/>
    <p:sldId id="400" r:id="rId15"/>
    <p:sldId id="401" r:id="rId16"/>
    <p:sldId id="402" r:id="rId17"/>
    <p:sldId id="403" r:id="rId18"/>
    <p:sldId id="407" r:id="rId19"/>
    <p:sldId id="406" r:id="rId20"/>
    <p:sldId id="411" r:id="rId21"/>
    <p:sldId id="409" r:id="rId22"/>
    <p:sldId id="405" r:id="rId23"/>
    <p:sldId id="404"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5">
          <p15:clr>
            <a:srgbClr val="A4A3A4"/>
          </p15:clr>
        </p15:guide>
        <p15:guide id="2" pos="39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Perry" initials="RP" lastIdx="1" clrIdx="0">
    <p:extLst>
      <p:ext uri="{19B8F6BF-5375-455C-9EA6-DF929625EA0E}">
        <p15:presenceInfo xmlns:p15="http://schemas.microsoft.com/office/powerpoint/2012/main" userId="Rachel Per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76F"/>
    <a:srgbClr val="174C99"/>
    <a:srgbClr val="FFFFFF"/>
    <a:srgbClr val="3D6AA1"/>
    <a:srgbClr val="E9EFF7"/>
    <a:srgbClr val="10273F"/>
    <a:srgbClr val="71A640"/>
    <a:srgbClr val="144182"/>
    <a:srgbClr val="F8F9FA"/>
    <a:srgbClr val="D0D5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5" autoAdjust="0"/>
    <p:restoredTop sz="59273" autoAdjust="0"/>
  </p:normalViewPr>
  <p:slideViewPr>
    <p:cSldViewPr snapToGrid="0" snapToObjects="1">
      <p:cViewPr varScale="1">
        <p:scale>
          <a:sx n="63" d="100"/>
          <a:sy n="63" d="100"/>
        </p:scale>
        <p:origin x="2088" y="60"/>
      </p:cViewPr>
      <p:guideLst>
        <p:guide orient="horz" pos="1255"/>
        <p:guide pos="398"/>
      </p:guideLst>
    </p:cSldViewPr>
  </p:slideViewPr>
  <p:notesTextViewPr>
    <p:cViewPr>
      <p:scale>
        <a:sx n="100" d="100"/>
        <a:sy n="100" d="100"/>
      </p:scale>
      <p:origin x="0" y="0"/>
    </p:cViewPr>
  </p:notesTextViewPr>
  <p:sorterViewPr>
    <p:cViewPr>
      <p:scale>
        <a:sx n="140" d="100"/>
        <a:sy n="140" d="100"/>
      </p:scale>
      <p:origin x="0" y="-4224"/>
    </p:cViewPr>
  </p:sorterViewPr>
  <p:notesViewPr>
    <p:cSldViewPr snapToGrid="0" snapToObjects="1">
      <p:cViewPr>
        <p:scale>
          <a:sx n="100" d="100"/>
          <a:sy n="100" d="100"/>
        </p:scale>
        <p:origin x="3420" y="-5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8AE7495-FD6E-4148-8988-5AF3A1186E45}" type="datetimeFigureOut">
              <a:rPr lang="en-US" smtClean="0"/>
              <a:pPr/>
              <a:t>08/14/2017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77F373C-F0E0-4CD8-9181-312DCA039FDA}" type="slidenum">
              <a:rPr lang="en-US" smtClean="0"/>
              <a:pPr/>
              <a:t>‹#›</a:t>
            </a:fld>
            <a:endParaRPr lang="en-US"/>
          </a:p>
        </p:txBody>
      </p:sp>
    </p:spTree>
    <p:extLst>
      <p:ext uri="{BB962C8B-B14F-4D97-AF65-F5344CB8AC3E}">
        <p14:creationId xmlns:p14="http://schemas.microsoft.com/office/powerpoint/2010/main" val="2245956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4812545-5050-4626-BB70-3CAB98A03EEB}" type="datetimeFigureOut">
              <a:rPr lang="en-US" smtClean="0"/>
              <a:pPr/>
              <a:t>08/14/2017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078B8E-2430-48E3-947F-D4E74CBF0628}" type="slidenum">
              <a:rPr lang="en-US" smtClean="0"/>
              <a:pPr/>
              <a:t>‹#›</a:t>
            </a:fld>
            <a:endParaRPr lang="en-US"/>
          </a:p>
        </p:txBody>
      </p:sp>
    </p:spTree>
    <p:extLst>
      <p:ext uri="{BB962C8B-B14F-4D97-AF65-F5344CB8AC3E}">
        <p14:creationId xmlns:p14="http://schemas.microsoft.com/office/powerpoint/2010/main" val="155405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cde.ca.gov/ta/tg/ca/caasppqrg.asp"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de.ca.gov/ta/tg/ca/caasppqrg.asp"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cde.ca.gov/ta/tg/ca/caasppqrg.asp"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cde.ca.gov/ta/tg/ca/caasppqrg.asp"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a:t>
            </a:fld>
            <a:endParaRPr lang="en-US"/>
          </a:p>
        </p:txBody>
      </p:sp>
    </p:spTree>
    <p:extLst>
      <p:ext uri="{BB962C8B-B14F-4D97-AF65-F5344CB8AC3E}">
        <p14:creationId xmlns:p14="http://schemas.microsoft.com/office/powerpoint/2010/main" val="3995450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endParaRPr lang="en-US" dirty="0" smtClean="0"/>
          </a:p>
          <a:p>
            <a:pPr marL="171450" indent="-171450">
              <a:buFont typeface="Arial" panose="020B0604020202020204" pitchFamily="34" charset="0"/>
              <a:buChar char="•"/>
            </a:pPr>
            <a:r>
              <a:rPr lang="en-US" dirty="0" smtClean="0"/>
              <a:t>I mentioned that the CAASPP system includes many tests for students in different subject areas.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Last spring, our students took the Smarter Balanced Summative Assessments</a:t>
            </a:r>
            <a:r>
              <a:rPr lang="en-US" baseline="0" dirty="0" smtClean="0"/>
              <a:t> in English-language arts/literacy and mathematics.</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These tests are given at the end of the year to students in grades </a:t>
            </a:r>
            <a:r>
              <a:rPr lang="en-US" b="1" dirty="0" smtClean="0"/>
              <a:t>[enter the tested grades at your school]</a:t>
            </a:r>
            <a:r>
              <a:rPr lang="en-US" dirty="0" smtClean="0"/>
              <a: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Unlike the old tests that only had multiple-choice questions and required students to bubble their answers on an answer sheet, these new tests use technology to their advantage.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 new</a:t>
            </a:r>
            <a:r>
              <a:rPr lang="en-US" baseline="0" dirty="0" smtClean="0"/>
              <a:t> tests include </a:t>
            </a:r>
            <a:r>
              <a:rPr lang="en-US" dirty="0" smtClean="0"/>
              <a:t>multiple-choice questions, but there are also questions that ask students to drag and drop things on the screen to solve math or science problems, students might be asked to draw a graph to respond to another test question, and there are also questions that ask students to write either short or long essays as a response. </a:t>
            </a:r>
            <a:br>
              <a:rPr lang="en-US" dirty="0" smtClean="0"/>
            </a:br>
            <a:endParaRPr lang="en-US" dirty="0" smtClean="0"/>
          </a:p>
          <a:p>
            <a:pPr marL="171450" indent="-171450">
              <a:buFont typeface="Arial" panose="020B0604020202020204" pitchFamily="34" charset="0"/>
              <a:buChar char="•"/>
            </a:pPr>
            <a:r>
              <a:rPr lang="en-US" dirty="0" smtClean="0"/>
              <a:t>Finally, our students each respond to one performance task in each subject area. The performance tasks are multi-step questions that present a situation to the student and they have to respond to several elements. A mathematics performance task for the elementary grades, for example, might tell students that they have a specific amount of money to spend to take their family to the zoo. The student is provided with a list of prices and then is asked how much they can spent on different activities. This is just one way that these new tests measure our students’ ability to think critically and solve real-world problems. </a:t>
            </a:r>
            <a:br>
              <a:rPr lang="en-US" dirty="0" smtClean="0"/>
            </a:br>
            <a:endParaRPr lang="en-US" dirty="0" smtClean="0"/>
          </a:p>
          <a:p>
            <a:pPr marL="171450" indent="-171450">
              <a:buFont typeface="Arial" panose="020B0604020202020204" pitchFamily="34" charset="0"/>
              <a:buChar char="•"/>
            </a:pPr>
            <a:r>
              <a:rPr lang="en-US" dirty="0" smtClean="0"/>
              <a:t>The new tests are</a:t>
            </a:r>
            <a:r>
              <a:rPr lang="en-US" baseline="0" dirty="0" smtClean="0"/>
              <a:t> customized to each student based on his or her ability. The test developers call this property computer-adaptive. What that means is that each student will receive test questions that are harder or easier based on how they respond to previous questions. When a student answers a question correctly, the next question will be slightly harder. If a student answers a question incorrectly, the next question will be slightly easier. This procedure occurs over and over until the computer zones in on the right difficulty level based on the student responses. This type of test provides for a more accurate measure of what our students know and unlike the previous tests where all students received the same questions, this test adapts to each student individually.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10</a:t>
            </a:fld>
            <a:endParaRPr lang="en-US"/>
          </a:p>
        </p:txBody>
      </p:sp>
    </p:spTree>
    <p:extLst>
      <p:ext uri="{BB962C8B-B14F-4D97-AF65-F5344CB8AC3E}">
        <p14:creationId xmlns:p14="http://schemas.microsoft.com/office/powerpoint/2010/main" val="3361742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endParaRPr lang="en-US" dirty="0" smtClean="0"/>
          </a:p>
          <a:p>
            <a:pPr marL="171450" indent="-171450">
              <a:buFont typeface="Arial" panose="020B0604020202020204" pitchFamily="34" charset="0"/>
              <a:buChar char="•"/>
            </a:pPr>
            <a:r>
              <a:rPr lang="en-US" dirty="0" smtClean="0"/>
              <a:t>The CAASPP System includes a couple other assessments that I also want to mention.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 California Alternate Assessments or CAAs are assessments designed for students with the most significant cognitive disabilities. In most cases these assessments will be taken by less than 1 percent of students and only if specified in the student’s Individualized Education Program or IEP.</a:t>
            </a:r>
            <a:br>
              <a:rPr lang="en-US" dirty="0" smtClean="0"/>
            </a:br>
            <a:endParaRPr lang="en-US" dirty="0" smtClean="0"/>
          </a:p>
          <a:p>
            <a:pPr marL="171450" indent="-171450">
              <a:buFont typeface="Arial" panose="020B0604020202020204" pitchFamily="34" charset="0"/>
              <a:buChar char="•"/>
            </a:pPr>
            <a:r>
              <a:rPr lang="en-US" dirty="0" smtClean="0"/>
              <a:t>The California Alternate Assessments are available in the</a:t>
            </a:r>
            <a:r>
              <a:rPr lang="en-US" baseline="0" dirty="0" smtClean="0"/>
              <a:t> same subjects as the other assessments – English-language arts/literacy, mathematics, and science.</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 California Science Test or CAST is currently under development.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Last</a:t>
            </a:r>
            <a:r>
              <a:rPr lang="en-US" baseline="0" dirty="0" smtClean="0"/>
              <a:t> year students in grade [enter 5, 8, or high school] participated in a pilot test. This year s</a:t>
            </a:r>
            <a:r>
              <a:rPr lang="en-US" dirty="0" smtClean="0"/>
              <a:t>tudents in grade [enter 5, 8, or high school] will participate</a:t>
            </a:r>
            <a:r>
              <a:rPr lang="en-US" baseline="0" dirty="0" smtClean="0"/>
              <a:t> in a field test. Both the pilot and the field test are designed to try out the test items and the testing system. Because this is the try out phase, the</a:t>
            </a:r>
            <a:r>
              <a:rPr lang="en-US" dirty="0" smtClean="0"/>
              <a:t>re are no results or scores.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 CAST will become operational in spring 2019 and students in grades five, eight, and high school who take the test that spring will receive scores/results.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 CAST is based on the California Next Generation Science Standards or CA NGSS.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smtClean="0"/>
              <a:t>[Insert note about what your school is doing to implement the CA – NGSS.]</a:t>
            </a:r>
            <a:endParaRPr lang="en-US" b="1"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11</a:t>
            </a:fld>
            <a:endParaRPr lang="en-US"/>
          </a:p>
        </p:txBody>
      </p:sp>
    </p:spTree>
    <p:extLst>
      <p:ext uri="{BB962C8B-B14F-4D97-AF65-F5344CB8AC3E}">
        <p14:creationId xmlns:p14="http://schemas.microsoft.com/office/powerpoint/2010/main" val="666722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endParaRPr lang="en-US" dirty="0" smtClean="0"/>
          </a:p>
          <a:p>
            <a:pPr marL="171450" indent="-171450">
              <a:buFont typeface="Arial" panose="020B0604020202020204" pitchFamily="34" charset="0"/>
              <a:buChar char="•"/>
            </a:pPr>
            <a:r>
              <a:rPr lang="en-US" dirty="0" smtClean="0"/>
              <a:t>Each student who completes the Smarter Balanced Summative Assessment in English-language arts/literacy and mathematics will receive a score in one of four levels.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four levels are shown</a:t>
            </a:r>
            <a:r>
              <a:rPr lang="en-US" baseline="0" dirty="0" smtClean="0"/>
              <a:t> on this slide. </a:t>
            </a:r>
            <a:r>
              <a:rPr lang="en-US" dirty="0" smtClean="0"/>
              <a:t>Students scoring in the two top levels are on a path to be college and career ready at high school graduation.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Students scoring below the “Standard Met” level need extra help in order to ensure their success in college and career upon high school graduation. </a:t>
            </a:r>
            <a:br>
              <a:rPr lang="en-US" dirty="0" smtClean="0"/>
            </a:br>
            <a:endParaRPr lang="en-US" dirty="0" smtClean="0"/>
          </a:p>
          <a:p>
            <a:pPr marL="171450" indent="-171450">
              <a:buFont typeface="Arial" panose="020B0604020202020204" pitchFamily="34" charset="0"/>
              <a:buChar char="•"/>
            </a:pPr>
            <a:r>
              <a:rPr lang="en-US" dirty="0" smtClean="0"/>
              <a:t>When</a:t>
            </a:r>
            <a:r>
              <a:rPr lang="en-US" baseline="0" dirty="0" smtClean="0"/>
              <a:t> reviewing your student’s performance it’s also important to look at improvement from the prior year. One key aspect to the CAASPP System is that it is a system of continuous improvement – we want to make sure that all students succeed at high levels and we want to ensure that students are gaining knowledge from year to year. </a:t>
            </a:r>
            <a:endParaRPr lang="en-US" dirty="0" smtClean="0"/>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smtClean="0"/>
              <a:t>[For schools with grade 11]</a:t>
            </a:r>
          </a:p>
          <a:p>
            <a:pPr marL="171450" indent="-171450">
              <a:buFont typeface="Arial" panose="020B0604020202020204" pitchFamily="34" charset="0"/>
              <a:buChar char="•"/>
            </a:pPr>
            <a:r>
              <a:rPr lang="en-US" dirty="0" smtClean="0"/>
              <a:t>The results of the Smarter Balanced Summative Assessments for students in grade 11 gives colleges and universities information about whether students are able to enter and immediately pursue credit-earning courses without placement tests. Therefore, for grade 11 students, these test are even more important because they can help students and their families save time and money on their college education. </a:t>
            </a:r>
          </a:p>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12</a:t>
            </a:fld>
            <a:endParaRPr lang="en-US"/>
          </a:p>
        </p:txBody>
      </p:sp>
    </p:spTree>
    <p:extLst>
      <p:ext uri="{BB962C8B-B14F-4D97-AF65-F5344CB8AC3E}">
        <p14:creationId xmlns:p14="http://schemas.microsoft.com/office/powerpoint/2010/main" val="3929798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endParaRPr lang="en-US" dirty="0" smtClean="0"/>
          </a:p>
          <a:p>
            <a:pPr marL="171450" indent="-171450">
              <a:buFont typeface="Arial" panose="020B0604020202020204" pitchFamily="34" charset="0"/>
              <a:buChar char="•"/>
            </a:pPr>
            <a:r>
              <a:rPr lang="en-US" dirty="0" smtClean="0"/>
              <a:t>The Smarter Balanced Summative Assessments also provide information for students on subsets of skills in both English-language arts/literacy and mathematics.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In English-language arts/literacy, for example, students receive scores in four areas: reading, writing, listening, and research/inquiry.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In mathematics, students receive scores in three areas: concepts &amp; procedures, problem solving and modeling &amp; data analysis and communicating reasoning.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Students receive one of three performance levels in each of the seven areas. Those scores provide information that can be used to target improvement. </a:t>
            </a:r>
            <a:br>
              <a:rPr lang="en-US" dirty="0" smtClean="0"/>
            </a:br>
            <a:endParaRPr lang="en-US" dirty="0" smtClean="0"/>
          </a:p>
          <a:p>
            <a:pPr marL="171450" indent="-171450">
              <a:buFont typeface="Arial" panose="020B0604020202020204" pitchFamily="34" charset="0"/>
              <a:buChar char="•"/>
            </a:pPr>
            <a:r>
              <a:rPr lang="en-US" dirty="0" smtClean="0"/>
              <a:t>For each subset of skills, students receive a score in one of three levels:</a:t>
            </a:r>
            <a:r>
              <a:rPr lang="en-US" baseline="0" dirty="0" smtClean="0"/>
              <a:t> Above Standard, Near Standard, and Below Standard.</a:t>
            </a:r>
            <a:br>
              <a:rPr lang="en-US" baseline="0" dirty="0" smtClean="0"/>
            </a:br>
            <a:endParaRPr lang="en-US" baseline="0" dirty="0" smtClean="0"/>
          </a:p>
          <a:p>
            <a:pPr marL="171450" indent="-171450">
              <a:buFont typeface="Arial" panose="020B0604020202020204" pitchFamily="34" charset="0"/>
              <a:buChar char="•"/>
            </a:pPr>
            <a:r>
              <a:rPr lang="en-US" baseline="0" dirty="0" smtClean="0"/>
              <a:t>Having information at this level helps </a:t>
            </a:r>
            <a:r>
              <a:rPr lang="en-US" dirty="0" smtClean="0"/>
              <a:t>teachers identify a student’s relative strengths or areas needing improvement within a subject area.</a:t>
            </a:r>
            <a:endParaRPr lang="en-US" dirty="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If the scores show your child might need assistance in a particular area, talk with your child’s teacher.  We have access to resources that can help him or her develop and would be happy to share them with you. </a:t>
            </a:r>
          </a:p>
          <a:p>
            <a:pPr marL="171450" indent="-171450">
              <a:buFont typeface="Arial" panose="020B0604020202020204" pitchFamily="34" charset="0"/>
              <a:buChar char="•"/>
            </a:pPr>
            <a:endParaRPr lang="en-US" dirty="0" smtClean="0"/>
          </a:p>
          <a:p>
            <a:pPr marL="0" indent="0">
              <a:buFont typeface="Arial" panose="020B0604020202020204" pitchFamily="34" charset="0"/>
              <a:buNone/>
            </a:pPr>
            <a:r>
              <a:rPr lang="en-US" b="1" dirty="0" smtClean="0"/>
              <a:t>NOTE</a:t>
            </a:r>
            <a:r>
              <a:rPr lang="en-US" dirty="0" smtClean="0"/>
              <a:t>:  </a:t>
            </a:r>
            <a:r>
              <a:rPr lang="en-US" i="1" dirty="0" smtClean="0"/>
              <a:t>If asked why 3 levels instead of 4 :  </a:t>
            </a:r>
            <a:r>
              <a:rPr lang="en-US" dirty="0" smtClean="0"/>
              <a:t>Students are not asked enough questions in each separate area to provide a more precise score.  To provide that, we would need to gather more data by asking additional questions in each area and the test designers have determined that too much time would be spent on testing to make that happen and it is more important for students to spend as much time learning as possible.</a:t>
            </a:r>
          </a:p>
        </p:txBody>
      </p:sp>
      <p:sp>
        <p:nvSpPr>
          <p:cNvPr id="4" name="Slide Number Placeholder 3"/>
          <p:cNvSpPr>
            <a:spLocks noGrp="1"/>
          </p:cNvSpPr>
          <p:nvPr>
            <p:ph type="sldNum" sz="quarter" idx="10"/>
          </p:nvPr>
        </p:nvSpPr>
        <p:spPr/>
        <p:txBody>
          <a:bodyPr/>
          <a:lstStyle/>
          <a:p>
            <a:fld id="{6C078B8E-2430-48E3-947F-D4E74CBF0628}" type="slidenum">
              <a:rPr lang="en-US" smtClean="0"/>
              <a:pPr/>
              <a:t>13</a:t>
            </a:fld>
            <a:endParaRPr lang="en-US"/>
          </a:p>
        </p:txBody>
      </p:sp>
    </p:spTree>
    <p:extLst>
      <p:ext uri="{BB962C8B-B14F-4D97-AF65-F5344CB8AC3E}">
        <p14:creationId xmlns:p14="http://schemas.microsoft.com/office/powerpoint/2010/main" val="1867919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NOTES</a:t>
            </a:r>
            <a:r>
              <a:rPr lang="en-US" dirty="0" smtClean="0"/>
              <a:t>: </a:t>
            </a:r>
          </a:p>
          <a:p>
            <a:pPr marL="171450" indent="-171450">
              <a:buFont typeface="Arial" panose="020B0604020202020204" pitchFamily="34" charset="0"/>
              <a:buChar char="•"/>
            </a:pPr>
            <a:r>
              <a:rPr lang="en-US" dirty="0" smtClean="0"/>
              <a:t>This table can be modified for the tested grades at your school. </a:t>
            </a:r>
          </a:p>
          <a:p>
            <a:pPr marL="171450" indent="-171450">
              <a:buFont typeface="Arial" panose="020B0604020202020204" pitchFamily="34" charset="0"/>
              <a:buChar char="•"/>
            </a:pPr>
            <a:r>
              <a:rPr lang="en-US" dirty="0" smtClean="0"/>
              <a:t>The grade levels should</a:t>
            </a:r>
            <a:r>
              <a:rPr lang="en-US" baseline="0" dirty="0" smtClean="0"/>
              <a:t> be modified for your school. Other rows can easily be deleted from this table by right clicking on the row and selecting “delete row”.</a:t>
            </a:r>
            <a:endParaRPr lang="en-US" dirty="0" smtClean="0"/>
          </a:p>
          <a:p>
            <a:pPr marL="171450" indent="-171450">
              <a:buFont typeface="Arial" panose="020B0604020202020204" pitchFamily="34" charset="0"/>
              <a:buChar char="•"/>
            </a:pPr>
            <a:r>
              <a:rPr lang="en-US" dirty="0" smtClean="0"/>
              <a:t>The “xx” in front of</a:t>
            </a:r>
            <a:r>
              <a:rPr lang="en-US" baseline="0" dirty="0" smtClean="0"/>
              <a:t> each percent sign should be completed by you based on the results that you see for your school, your school district, and the state.</a:t>
            </a:r>
          </a:p>
          <a:p>
            <a:pPr marL="171450" indent="-171450">
              <a:buFont typeface="Arial" panose="020B0604020202020204" pitchFamily="34" charset="0"/>
              <a:buChar char="•"/>
            </a:pPr>
            <a:r>
              <a:rPr lang="en-US" baseline="0" dirty="0" smtClean="0"/>
              <a:t>The increased, decreased, and stayed the same arrows can be copied and pasted as often as needed to reflect the data for your school, district, and the state. If your school is a high achieving school that has improved over time, you may only see increased arrows in this table. </a:t>
            </a:r>
          </a:p>
          <a:p>
            <a:pPr marL="171450" indent="-171450">
              <a:buFont typeface="Arial" panose="020B0604020202020204" pitchFamily="34" charset="0"/>
              <a:buChar char="•"/>
            </a:pPr>
            <a:r>
              <a:rPr lang="en-US" baseline="0" dirty="0" smtClean="0"/>
              <a:t>For example, let’s say that at grade 3 there were 34% of students meeting or exceeding standards. You would enter 34 where the “xx” is in front of the percent sign on the grade 3 row. Districtwide in grade 3 27% of students are meeting or exceeding standards. You would use the increased arrow in that cell and enter 7 where the “xx” appears in the “Compared to District” column.</a:t>
            </a:r>
            <a:endParaRPr lang="en-US" dirty="0" smtClean="0"/>
          </a:p>
          <a:p>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Where do I find data on the percent</a:t>
            </a:r>
            <a:r>
              <a:rPr lang="en-US" b="1" baseline="0" dirty="0" smtClean="0"/>
              <a:t> of students meeting or exceeding standards?</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Prior to the statewide release, information for the different grade levels at your school and your school district are available through the Online Reporting System or ORS. If you don’t have access to ORS and haven’t yet seen your CAASPP results by grade, contact your LEA CAASPP Coordinator.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you are using this slide deck after the statewide release, results for your school</a:t>
            </a:r>
            <a:r>
              <a:rPr lang="en-US" baseline="0" dirty="0" smtClean="0"/>
              <a: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r>
              <a:rPr lang="en-US" baseline="0" dirty="0" smtClean="0"/>
              <a:t/>
            </a:r>
            <a:br>
              <a:rPr lang="en-US" baseline="0" dirty="0" smtClean="0"/>
            </a:b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Where do I find data on how my school compares to the school district?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Prior to the statewide release, information for the different grade levels at your school and your school district are available through the Online Reporting System or ORS. If you don’t have access to ORS and haven’t yet seen your CAASPP results by grade, contact your LEA CAASPP Coordinator.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you are using this slide deck after the state release, results for your school</a:t>
            </a:r>
            <a:r>
              <a:rPr lang="en-US" baseline="0" dirty="0" smtClean="0"/>
              <a:t> district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r>
              <a:rPr lang="en-US" baseline="0" dirty="0" smtClean="0"/>
              <a:t/>
            </a:r>
            <a:br>
              <a:rPr lang="en-US" baseline="0" dirty="0" smtClean="0"/>
            </a:b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Where do I find data on the state?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a:t>
            </a:r>
            <a:r>
              <a:rPr lang="en-US" baseline="0" dirty="0" smtClean="0"/>
              <a:t> you plan to use this deck of slides prior to the statewide release, you can delete the “Compared to State” column by right clicking on the column and selecting “delete column”.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If you use this deck after </a:t>
            </a:r>
            <a:r>
              <a:rPr lang="en-US" dirty="0" smtClean="0"/>
              <a:t>the state release</a:t>
            </a:r>
            <a:r>
              <a:rPr lang="en-US" baseline="0" dirty="0" smtClean="0"/>
              <a:t>, state level results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0" indent="0">
              <a:buFont typeface="Arial" panose="020B0604020202020204" pitchFamily="34" charset="0"/>
              <a:buNone/>
            </a:pPr>
            <a:r>
              <a:rPr lang="en-US" b="1" baseline="0" dirty="0" smtClean="0"/>
              <a:t>How do I find data from the previous school year?</a:t>
            </a:r>
            <a:endParaRPr lang="en-US" b="0" baseline="0" dirty="0" smtClean="0"/>
          </a:p>
          <a:p>
            <a:pPr marL="171450" indent="-171450">
              <a:buFont typeface="Arial" panose="020B0604020202020204" pitchFamily="34" charset="0"/>
              <a:buChar char="•"/>
            </a:pPr>
            <a:r>
              <a:rPr lang="en-US" baseline="0" dirty="0" smtClean="0"/>
              <a:t>R</a:t>
            </a:r>
            <a:r>
              <a:rPr lang="en-US" dirty="0" smtClean="0"/>
              <a:t>esults for your school</a:t>
            </a:r>
            <a:r>
              <a:rPr lang="en-US" baseline="0" dirty="0" smtClean="0"/>
              <a: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endParaRPr lang="en-US" dirty="0" smtClean="0"/>
          </a:p>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14</a:t>
            </a:fld>
            <a:endParaRPr lang="en-US"/>
          </a:p>
        </p:txBody>
      </p:sp>
    </p:spTree>
    <p:extLst>
      <p:ext uri="{BB962C8B-B14F-4D97-AF65-F5344CB8AC3E}">
        <p14:creationId xmlns:p14="http://schemas.microsoft.com/office/powerpoint/2010/main" val="3667803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NOTES</a:t>
            </a:r>
            <a:r>
              <a:rPr lang="en-US" dirty="0" smtClean="0"/>
              <a:t>: </a:t>
            </a:r>
          </a:p>
          <a:p>
            <a:pPr marL="171450" indent="-171450">
              <a:buFont typeface="Arial" panose="020B0604020202020204" pitchFamily="34" charset="0"/>
              <a:buChar char="•"/>
            </a:pPr>
            <a:r>
              <a:rPr lang="en-US" dirty="0" smtClean="0"/>
              <a:t>This table can be modified for the tested grades at your school. </a:t>
            </a:r>
          </a:p>
          <a:p>
            <a:pPr marL="171450" indent="-171450">
              <a:buFont typeface="Arial" panose="020B0604020202020204" pitchFamily="34" charset="0"/>
              <a:buChar char="•"/>
            </a:pPr>
            <a:r>
              <a:rPr lang="en-US" dirty="0" smtClean="0"/>
              <a:t>The grade levels should</a:t>
            </a:r>
            <a:r>
              <a:rPr lang="en-US" baseline="0" dirty="0" smtClean="0"/>
              <a:t> be modified for your school. Other rows can easily be deleted from this table by right clicking on the row and selecting “delete row”.</a:t>
            </a:r>
            <a:endParaRPr lang="en-US" dirty="0" smtClean="0"/>
          </a:p>
          <a:p>
            <a:pPr marL="171450" indent="-171450">
              <a:buFont typeface="Arial" panose="020B0604020202020204" pitchFamily="34" charset="0"/>
              <a:buChar char="•"/>
            </a:pPr>
            <a:r>
              <a:rPr lang="en-US" dirty="0" smtClean="0"/>
              <a:t>The “xx” in front of</a:t>
            </a:r>
            <a:r>
              <a:rPr lang="en-US" baseline="0" dirty="0" smtClean="0"/>
              <a:t> each percent sign should be completed by you based on the results that you see for your school, your school district, and the state.</a:t>
            </a:r>
          </a:p>
          <a:p>
            <a:pPr marL="171450" indent="-171450">
              <a:buFont typeface="Arial" panose="020B0604020202020204" pitchFamily="34" charset="0"/>
              <a:buChar char="•"/>
            </a:pPr>
            <a:r>
              <a:rPr lang="en-US" baseline="0" dirty="0" smtClean="0"/>
              <a:t>The increased, decreased, and stayed the same arrows can be copied and pasted as often as needed to reflect the data for your school, district, and the state. If your school is a high achieving school that has improved over time, you may only see increased arrows in this table. </a:t>
            </a:r>
          </a:p>
          <a:p>
            <a:pPr marL="171450" indent="-171450">
              <a:buFont typeface="Arial" panose="020B0604020202020204" pitchFamily="34" charset="0"/>
              <a:buChar char="•"/>
            </a:pPr>
            <a:r>
              <a:rPr lang="en-US" baseline="0" dirty="0" smtClean="0"/>
              <a:t>For example, let’s say that at grade 3 there were 34% of students meeting or exceeding standards. You would enter 34 where the “xx” is in front of the percent sign on the grade 3 row. Districtwide in grade 3 27% of students are meeting or exceeding standards. You would use the increased arrow in that cell and enter 7 where the “xx” appears in the “Compared to District” column.</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Where do I find data on the percent</a:t>
            </a:r>
            <a:r>
              <a:rPr lang="en-US" b="1" baseline="0" dirty="0" smtClean="0"/>
              <a:t> of students meeting or exceeding standards?</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Prior to the statewide release, information for the different grade levels at your school and your school district are available through the Online Reporting System or ORS. If you don’t have access to ORS and haven’t yet seen your CAASPP results by grade, contact your LEA CAASPP Coordinator.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you are using this slide deck after the statewide release, results for your school</a:t>
            </a:r>
            <a:r>
              <a:rPr lang="en-US" baseline="0" dirty="0" smtClean="0"/>
              <a: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r>
              <a:rPr lang="en-US" baseline="0" dirty="0" smtClean="0"/>
              <a:t/>
            </a:r>
            <a:br>
              <a:rPr lang="en-US" baseline="0" dirty="0" smtClean="0"/>
            </a:b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Where do I find data on how my school compares to the school district?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Prior to the statewide release, information for the different grade levels at your school and your school district are available through the Online Reporting System or ORS. If you don’t have access to ORS and haven’t yet seen your CAASPP results by grade, contact your LEA CAASPP Coordinator.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you are using this slide deck after the state release, results for your school</a:t>
            </a:r>
            <a:r>
              <a:rPr lang="en-US" baseline="0" dirty="0" smtClean="0"/>
              <a:t> district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r>
              <a:rPr lang="en-US" baseline="0" dirty="0" smtClean="0"/>
              <a:t/>
            </a:r>
            <a:br>
              <a:rPr lang="en-US" baseline="0" dirty="0" smtClean="0"/>
            </a:b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Where do I find data on the state?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a:t>
            </a:r>
            <a:r>
              <a:rPr lang="en-US" baseline="0" dirty="0" smtClean="0"/>
              <a:t> you plan to use this deck of slides prior to the statewide release, you can delete the “Compared to State” column by right clicking on the column and selecting “delete column”.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If you use this deck after </a:t>
            </a:r>
            <a:r>
              <a:rPr lang="en-US" dirty="0" smtClean="0"/>
              <a:t>the state release</a:t>
            </a:r>
            <a:r>
              <a:rPr lang="en-US" baseline="0" dirty="0" smtClean="0"/>
              <a:t>, state level results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0" indent="0">
              <a:buFont typeface="Arial" panose="020B0604020202020204" pitchFamily="34" charset="0"/>
              <a:buNone/>
            </a:pPr>
            <a:r>
              <a:rPr lang="en-US" b="1" baseline="0" dirty="0" smtClean="0"/>
              <a:t>How do I find data from the previous school year?</a:t>
            </a:r>
            <a:endParaRPr lang="en-US" b="0" baseline="0" dirty="0" smtClean="0"/>
          </a:p>
          <a:p>
            <a:pPr marL="171450" indent="-171450">
              <a:buFont typeface="Arial" panose="020B0604020202020204" pitchFamily="34" charset="0"/>
              <a:buChar char="•"/>
            </a:pPr>
            <a:r>
              <a:rPr lang="en-US" baseline="0" dirty="0" smtClean="0"/>
              <a:t>R</a:t>
            </a:r>
            <a:r>
              <a:rPr lang="en-US" dirty="0" smtClean="0"/>
              <a:t>esults for your school</a:t>
            </a:r>
            <a:r>
              <a:rPr lang="en-US" baseline="0" dirty="0" smtClean="0"/>
              <a: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15</a:t>
            </a:fld>
            <a:endParaRPr lang="en-US"/>
          </a:p>
        </p:txBody>
      </p:sp>
    </p:spTree>
    <p:extLst>
      <p:ext uri="{BB962C8B-B14F-4D97-AF65-F5344CB8AC3E}">
        <p14:creationId xmlns:p14="http://schemas.microsoft.com/office/powerpoint/2010/main" val="2273613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NOTES</a:t>
            </a:r>
            <a:r>
              <a:rPr lang="en-US" dirty="0" smtClean="0"/>
              <a:t>: </a:t>
            </a:r>
          </a:p>
          <a:p>
            <a:pPr marL="171450" indent="-171450">
              <a:buFont typeface="Arial" panose="020B0604020202020204" pitchFamily="34" charset="0"/>
              <a:buChar char="•"/>
            </a:pPr>
            <a:r>
              <a:rPr lang="en-US" dirty="0" smtClean="0"/>
              <a:t>This table can be modified for the tested grades at your school. </a:t>
            </a:r>
          </a:p>
          <a:p>
            <a:pPr marL="171450" indent="-171450">
              <a:buFont typeface="Arial" panose="020B0604020202020204" pitchFamily="34" charset="0"/>
              <a:buChar char="•"/>
            </a:pPr>
            <a:r>
              <a:rPr lang="en-US" dirty="0" smtClean="0"/>
              <a:t>The grade levels should</a:t>
            </a:r>
            <a:r>
              <a:rPr lang="en-US" baseline="0" dirty="0" smtClean="0"/>
              <a:t> be modified for your school. Other rows can easily be deleted from this table by right clicking on the row and selecting “delete row”.</a:t>
            </a:r>
            <a:endParaRPr lang="en-US" dirty="0" smtClean="0"/>
          </a:p>
          <a:p>
            <a:pPr marL="171450" indent="-171450">
              <a:buFont typeface="Arial" panose="020B0604020202020204" pitchFamily="34" charset="0"/>
              <a:buChar char="•"/>
            </a:pPr>
            <a:r>
              <a:rPr lang="en-US" dirty="0" smtClean="0"/>
              <a:t>The “xx” in front of</a:t>
            </a:r>
            <a:r>
              <a:rPr lang="en-US" baseline="0" dirty="0" smtClean="0"/>
              <a:t> each percent sign should be completed by you based on the results that you see for your school, your school district, and the state.</a:t>
            </a:r>
          </a:p>
          <a:p>
            <a:pPr marL="171450" indent="-171450">
              <a:buFont typeface="Arial" panose="020B0604020202020204" pitchFamily="34" charset="0"/>
              <a:buChar char="•"/>
            </a:pPr>
            <a:r>
              <a:rPr lang="en-US" baseline="0" dirty="0" smtClean="0"/>
              <a:t>The increased, decreased, and stayed the same arrows can be copied and pasted as often as needed to reflect the data for your school, district, and the state. If your school is a high achieving school that has improved over time, you may only see increased arrows in this table. </a:t>
            </a:r>
          </a:p>
          <a:p>
            <a:pPr marL="171450" indent="-171450">
              <a:buFont typeface="Arial" panose="020B0604020202020204" pitchFamily="34" charset="0"/>
              <a:buChar char="•"/>
            </a:pPr>
            <a:r>
              <a:rPr lang="en-US" baseline="0" dirty="0" smtClean="0"/>
              <a:t>For example, let’s say that at grade 3 there were 34% of students meeting or exceeding standards. You would enter 34 where the “xx” is in front of the percent sign on the grade 3 row. Districtwide in grade 3 27% of students are meeting or exceeding standards. You would use the increased arrow in that cell and enter 7 where the “xx” appears in the “Compared to District” column.</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Where do I find data on the percent</a:t>
            </a:r>
            <a:r>
              <a:rPr lang="en-US" b="1" baseline="0" dirty="0" smtClean="0"/>
              <a:t> of students meeting or exceeding standards?</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Prior to the statewide release, information for the different grade levels at your school and your school district are available through the Online Reporting System or ORS. If you don’t have access to ORS and haven’t yet seen your CAASPP results by grade, contact your LEA CAASPP Coordinator.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you are using this slide deck after the statewide release, results for your school</a:t>
            </a:r>
            <a:r>
              <a:rPr lang="en-US" baseline="0" dirty="0" smtClean="0"/>
              <a: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r>
              <a:rPr lang="en-US" baseline="0" dirty="0" smtClean="0"/>
              <a:t/>
            </a:r>
            <a:br>
              <a:rPr lang="en-US" baseline="0" dirty="0" smtClean="0"/>
            </a:b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Where do I find data on how my school compares to the school district?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Prior to the statewide release, information for the different grade levels at your school and your school district are available through the Online Reporting System or ORS. If you don’t have access to ORS and haven’t yet seen your CAASPP results by grade, contact your LEA CAASPP Coordinator.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you are using this slide deck after the state release, results for your school</a:t>
            </a:r>
            <a:r>
              <a:rPr lang="en-US" baseline="0" dirty="0" smtClean="0"/>
              <a:t> district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r>
              <a:rPr lang="en-US" baseline="0" dirty="0" smtClean="0"/>
              <a:t/>
            </a:r>
            <a:br>
              <a:rPr lang="en-US" baseline="0" dirty="0" smtClean="0"/>
            </a:b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Where do I find data on the state?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a:t>
            </a:r>
            <a:r>
              <a:rPr lang="en-US" baseline="0" dirty="0" smtClean="0"/>
              <a:t> you plan to use this deck of slides prior to the statewide release, you can delete the “Compared to State” column by right clicking on the column and selecting “delete column”.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If you use this deck after </a:t>
            </a:r>
            <a:r>
              <a:rPr lang="en-US" dirty="0" smtClean="0"/>
              <a:t>the state release</a:t>
            </a:r>
            <a:r>
              <a:rPr lang="en-US" baseline="0" dirty="0" smtClean="0"/>
              <a:t>, state level results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0" indent="0">
              <a:buFont typeface="Arial" panose="020B0604020202020204" pitchFamily="34" charset="0"/>
              <a:buNone/>
            </a:pPr>
            <a:r>
              <a:rPr lang="en-US" b="1" baseline="0" dirty="0" smtClean="0"/>
              <a:t>How do I find data from the previous school year?</a:t>
            </a:r>
            <a:endParaRPr lang="en-US" b="0" baseline="0" dirty="0" smtClean="0"/>
          </a:p>
          <a:p>
            <a:pPr marL="171450" indent="-171450">
              <a:buFont typeface="Arial" panose="020B0604020202020204" pitchFamily="34" charset="0"/>
              <a:buChar char="•"/>
            </a:pPr>
            <a:r>
              <a:rPr lang="en-US" baseline="0" dirty="0" smtClean="0"/>
              <a:t>R</a:t>
            </a:r>
            <a:r>
              <a:rPr lang="en-US" dirty="0" smtClean="0"/>
              <a:t>esults for your school</a:t>
            </a:r>
            <a:r>
              <a:rPr lang="en-US" baseline="0" dirty="0" smtClean="0"/>
              <a: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endParaRPr lang="en-US" dirty="0" smtClean="0"/>
          </a:p>
        </p:txBody>
      </p:sp>
      <p:sp>
        <p:nvSpPr>
          <p:cNvPr id="4" name="Slide Number Placeholder 3"/>
          <p:cNvSpPr>
            <a:spLocks noGrp="1"/>
          </p:cNvSpPr>
          <p:nvPr>
            <p:ph type="sldNum" sz="quarter" idx="10"/>
          </p:nvPr>
        </p:nvSpPr>
        <p:spPr/>
        <p:txBody>
          <a:bodyPr/>
          <a:lstStyle/>
          <a:p>
            <a:fld id="{6C078B8E-2430-48E3-947F-D4E74CBF0628}" type="slidenum">
              <a:rPr lang="en-US" smtClean="0"/>
              <a:pPr/>
              <a:t>16</a:t>
            </a:fld>
            <a:endParaRPr lang="en-US"/>
          </a:p>
        </p:txBody>
      </p:sp>
    </p:spTree>
    <p:extLst>
      <p:ext uri="{BB962C8B-B14F-4D97-AF65-F5344CB8AC3E}">
        <p14:creationId xmlns:p14="http://schemas.microsoft.com/office/powerpoint/2010/main" val="1000408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NOTES</a:t>
            </a:r>
            <a:r>
              <a:rPr lang="en-US" dirty="0" smtClean="0"/>
              <a:t>: </a:t>
            </a:r>
          </a:p>
          <a:p>
            <a:pPr marL="171450" indent="-171450">
              <a:buFont typeface="Arial" panose="020B0604020202020204" pitchFamily="34" charset="0"/>
              <a:buChar char="•"/>
            </a:pPr>
            <a:r>
              <a:rPr lang="en-US" dirty="0" smtClean="0"/>
              <a:t>This table can be modified for the tested grades at your school. </a:t>
            </a:r>
          </a:p>
          <a:p>
            <a:pPr marL="171450" indent="-171450">
              <a:buFont typeface="Arial" panose="020B0604020202020204" pitchFamily="34" charset="0"/>
              <a:buChar char="•"/>
            </a:pPr>
            <a:r>
              <a:rPr lang="en-US" dirty="0" smtClean="0"/>
              <a:t>The grade levels should</a:t>
            </a:r>
            <a:r>
              <a:rPr lang="en-US" baseline="0" dirty="0" smtClean="0"/>
              <a:t> be modified for your school. Other rows can easily be deleted from this table by right clicking on the row and selecting “delete row”.</a:t>
            </a:r>
            <a:endParaRPr lang="en-US" dirty="0" smtClean="0"/>
          </a:p>
          <a:p>
            <a:pPr marL="171450" indent="-171450">
              <a:buFont typeface="Arial" panose="020B0604020202020204" pitchFamily="34" charset="0"/>
              <a:buChar char="•"/>
            </a:pPr>
            <a:r>
              <a:rPr lang="en-US" dirty="0" smtClean="0"/>
              <a:t>The “xx” in front of</a:t>
            </a:r>
            <a:r>
              <a:rPr lang="en-US" baseline="0" dirty="0" smtClean="0"/>
              <a:t> each percent sign should be completed by you based on the results that you see for your school, your school district, and the state.</a:t>
            </a:r>
          </a:p>
          <a:p>
            <a:pPr marL="171450" indent="-171450">
              <a:buFont typeface="Arial" panose="020B0604020202020204" pitchFamily="34" charset="0"/>
              <a:buChar char="•"/>
            </a:pPr>
            <a:r>
              <a:rPr lang="en-US" baseline="0" dirty="0" smtClean="0"/>
              <a:t>The increased, decreased, and stayed the same arrows can be copied and pasted as often as needed to reflect the data for your school, district, and the state. If your school is a high achieving school that has improved over time, you may only see increased arrows in this table. </a:t>
            </a:r>
          </a:p>
          <a:p>
            <a:pPr marL="171450" indent="-171450">
              <a:buFont typeface="Arial" panose="020B0604020202020204" pitchFamily="34" charset="0"/>
              <a:buChar char="•"/>
            </a:pPr>
            <a:r>
              <a:rPr lang="en-US" baseline="0" dirty="0" smtClean="0"/>
              <a:t>For example, let’s say that at grade 3 there were 34% of students meeting or exceeding standards. You would enter 34 where the “xx” is in front of the percent sign on the grade 3 row. Districtwide in grade 3 27% of students are meeting or exceeding standards. You would use the increased arrow in that cell and enter 7 where the “xx” appears in the “Compared to District” column.</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Where do I find data on the percent</a:t>
            </a:r>
            <a:r>
              <a:rPr lang="en-US" b="1" baseline="0" dirty="0" smtClean="0"/>
              <a:t> of students meeting or exceeding standards?</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Prior to the statewide release, information for the different grade levels at your school and your school district are available through the Online Reporting System or ORS. If you don’t have access to ORS and haven’t yet seen your CAASPP results by grade, contact your LEA CAASPP Coordinator.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you are using this slide deck after the statewide release, results for your school</a:t>
            </a:r>
            <a:r>
              <a:rPr lang="en-US" baseline="0" dirty="0" smtClean="0"/>
              <a: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r>
              <a:rPr lang="en-US" baseline="0" dirty="0" smtClean="0"/>
              <a:t/>
            </a:r>
            <a:br>
              <a:rPr lang="en-US" baseline="0" dirty="0" smtClean="0"/>
            </a:b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Where do I find data on how my school compares to the school district?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Prior to the statewide release, information for the different grade levels at your school and your school district are available through the Online Reporting System or ORS. If you don’t have access to ORS and haven’t yet seen your CAASPP results by grade, contact your LEA CAASPP Coordinator.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you are using this slide deck after the state release, results for your school</a:t>
            </a:r>
            <a:r>
              <a:rPr lang="en-US" baseline="0" dirty="0" smtClean="0"/>
              <a:t> district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r>
              <a:rPr lang="en-US" baseline="0" dirty="0" smtClean="0"/>
              <a:t/>
            </a:r>
            <a:br>
              <a:rPr lang="en-US" baseline="0" dirty="0" smtClean="0"/>
            </a:b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Where do I find data on the state?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a:t>
            </a:r>
            <a:r>
              <a:rPr lang="en-US" baseline="0" dirty="0" smtClean="0"/>
              <a:t> you plan to use this deck of slides prior to the statewide release, you can delete the “Compared to State” column by right clicking on the column and selecting “delete column”.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If you use this deck after </a:t>
            </a:r>
            <a:r>
              <a:rPr lang="en-US" dirty="0" smtClean="0"/>
              <a:t>the state release</a:t>
            </a:r>
            <a:r>
              <a:rPr lang="en-US" baseline="0" dirty="0" smtClean="0"/>
              <a:t>, state level results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0" indent="0">
              <a:buFont typeface="Arial" panose="020B0604020202020204" pitchFamily="34" charset="0"/>
              <a:buNone/>
            </a:pPr>
            <a:r>
              <a:rPr lang="en-US" b="1" baseline="0" dirty="0" smtClean="0"/>
              <a:t>How do I find data from the previous school year?</a:t>
            </a:r>
            <a:endParaRPr lang="en-US" b="0" baseline="0" dirty="0" smtClean="0"/>
          </a:p>
          <a:p>
            <a:pPr marL="171450" indent="-171450">
              <a:buFont typeface="Arial" panose="020B0604020202020204" pitchFamily="34" charset="0"/>
              <a:buChar char="•"/>
            </a:pPr>
            <a:r>
              <a:rPr lang="en-US" baseline="0" dirty="0" smtClean="0"/>
              <a:t>R</a:t>
            </a:r>
            <a:r>
              <a:rPr lang="en-US" dirty="0" smtClean="0"/>
              <a:t>esults for your school</a:t>
            </a:r>
            <a:r>
              <a:rPr lang="en-US" baseline="0" dirty="0" smtClean="0"/>
              <a:t> are available on the CAASPP public reporting Web site. Use the </a:t>
            </a:r>
            <a:r>
              <a:rPr lang="en-US" b="1" baseline="0" dirty="0" smtClean="0">
                <a:solidFill>
                  <a:srgbClr val="FF0000"/>
                </a:solidFill>
              </a:rPr>
              <a:t>Quick Reference Guides</a:t>
            </a:r>
            <a:r>
              <a:rPr lang="en-US" b="0" baseline="0" dirty="0" smtClean="0">
                <a:solidFill>
                  <a:srgbClr val="FF0000"/>
                </a:solidFill>
              </a:rPr>
              <a:t> for accessing CAASPP results</a:t>
            </a:r>
            <a:r>
              <a:rPr lang="en-US" b="1" baseline="0" dirty="0" smtClean="0">
                <a:solidFill>
                  <a:srgbClr val="FF0000"/>
                </a:solidFill>
              </a:rPr>
              <a:t> </a:t>
            </a:r>
            <a:r>
              <a:rPr lang="en-US" baseline="0" dirty="0" smtClean="0"/>
              <a:t>to help you navigate to these results on the CDE’s Quick Reference Guides Web page at </a:t>
            </a:r>
            <a:r>
              <a:rPr lang="en-US" sz="1200" b="0" i="0" kern="1200" dirty="0" smtClean="0">
                <a:solidFill>
                  <a:schemeClr val="tx1"/>
                </a:solidFill>
                <a:effectLst/>
                <a:latin typeface="+mn-lt"/>
                <a:ea typeface="+mn-ea"/>
                <a:cs typeface="+mn-cs"/>
                <a:hlinkClick r:id="rId3"/>
              </a:rPr>
              <a:t>http://www.cde.ca.gov/ta/tg/ca/caasppqrg.asp </a:t>
            </a:r>
            <a:r>
              <a:rPr lang="en-US" sz="1200" b="0" i="0" kern="1200" dirty="0" smtClean="0">
                <a:solidFill>
                  <a:schemeClr val="tx1"/>
                </a:solidFill>
                <a:effectLst/>
                <a:latin typeface="+mn-lt"/>
                <a:ea typeface="+mn-ea"/>
                <a:cs typeface="+mn-cs"/>
              </a:rPr>
              <a:t>.</a:t>
            </a:r>
            <a:endParaRPr lang="en-US" dirty="0" smtClean="0"/>
          </a:p>
        </p:txBody>
      </p:sp>
      <p:sp>
        <p:nvSpPr>
          <p:cNvPr id="4" name="Slide Number Placeholder 3"/>
          <p:cNvSpPr>
            <a:spLocks noGrp="1"/>
          </p:cNvSpPr>
          <p:nvPr>
            <p:ph type="sldNum" sz="quarter" idx="10"/>
          </p:nvPr>
        </p:nvSpPr>
        <p:spPr/>
        <p:txBody>
          <a:bodyPr/>
          <a:lstStyle/>
          <a:p>
            <a:fld id="{6C078B8E-2430-48E3-947F-D4E74CBF0628}" type="slidenum">
              <a:rPr lang="en-US" smtClean="0"/>
              <a:pPr/>
              <a:t>17</a:t>
            </a:fld>
            <a:endParaRPr lang="en-US"/>
          </a:p>
        </p:txBody>
      </p:sp>
    </p:spTree>
    <p:extLst>
      <p:ext uri="{BB962C8B-B14F-4D97-AF65-F5344CB8AC3E}">
        <p14:creationId xmlns:p14="http://schemas.microsoft.com/office/powerpoint/2010/main" val="1952664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endParaRPr lang="en-US" dirty="0" smtClean="0"/>
          </a:p>
          <a:p>
            <a:pPr marL="171450" indent="-171450">
              <a:buFont typeface="Arial" panose="020B0604020202020204" pitchFamily="34" charset="0"/>
              <a:buChar char="•"/>
            </a:pPr>
            <a:r>
              <a:rPr lang="en-US" dirty="0" smtClean="0"/>
              <a:t>All students who took the Smarter Balanced Summative Assessment will receive a printed Student Score Report that shows how your child did in English-language arts/literacy and mathematics and has scores for all the different skill areas we talked about a few minutes ago. [Insert more specific information</a:t>
            </a:r>
            <a:r>
              <a:rPr lang="en-US" baseline="0" dirty="0" smtClean="0"/>
              <a:t> about the timing of this report for your school.]</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There are many resources to help you understand your child’s report including a two-page summary and a video. Those links are provided for you on this screen and in the handout [</a:t>
            </a:r>
            <a:r>
              <a:rPr lang="en-US" b="1" dirty="0" smtClean="0"/>
              <a:t>NOTE:</a:t>
            </a:r>
            <a:r>
              <a:rPr lang="en-US" b="0" dirty="0" smtClean="0"/>
              <a:t> Suggest</a:t>
            </a:r>
            <a:r>
              <a:rPr lang="en-US" b="0" baseline="0" dirty="0" smtClean="0"/>
              <a:t> providing parents with a printed copy of the CAASPP Resources for Parents flyer that includes the URL to the Practice Tests and other information.]</a:t>
            </a:r>
            <a:endParaRPr lang="en-US" dirty="0" smtClean="0"/>
          </a:p>
        </p:txBody>
      </p:sp>
      <p:sp>
        <p:nvSpPr>
          <p:cNvPr id="4" name="Slide Number Placeholder 3"/>
          <p:cNvSpPr>
            <a:spLocks noGrp="1"/>
          </p:cNvSpPr>
          <p:nvPr>
            <p:ph type="sldNum" sz="quarter" idx="10"/>
          </p:nvPr>
        </p:nvSpPr>
        <p:spPr/>
        <p:txBody>
          <a:bodyPr/>
          <a:lstStyle/>
          <a:p>
            <a:fld id="{6C078B8E-2430-48E3-947F-D4E74CBF0628}" type="slidenum">
              <a:rPr lang="en-US" smtClean="0"/>
              <a:pPr/>
              <a:t>18</a:t>
            </a:fld>
            <a:endParaRPr lang="en-US"/>
          </a:p>
        </p:txBody>
      </p:sp>
    </p:spTree>
    <p:extLst>
      <p:ext uri="{BB962C8B-B14F-4D97-AF65-F5344CB8AC3E}">
        <p14:creationId xmlns:p14="http://schemas.microsoft.com/office/powerpoint/2010/main" val="4034959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endParaRPr lang="en-US" dirty="0" smtClean="0"/>
          </a:p>
          <a:p>
            <a:pPr marL="171450" indent="-171450">
              <a:buFont typeface="Arial" panose="020B0604020202020204" pitchFamily="34" charset="0"/>
              <a:buChar char="•"/>
            </a:pPr>
            <a:r>
              <a:rPr lang="en-US" dirty="0" smtClean="0"/>
              <a:t>We take our job of teaching your child very seriously.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If you have any concerns about your child’s education and what they are learning the best place to start is with your child’s teacher. He or she can work in partnership with you to make sure that your child receives the support he or she needs to be successful.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Here at </a:t>
            </a:r>
            <a:r>
              <a:rPr lang="en-US" b="1" dirty="0" smtClean="0"/>
              <a:t>[insert school name]</a:t>
            </a:r>
            <a:r>
              <a:rPr lang="en-US" b="0" dirty="0" smtClean="0"/>
              <a:t>,</a:t>
            </a:r>
            <a:r>
              <a:rPr lang="en-US" b="1" dirty="0" smtClean="0"/>
              <a:t> </a:t>
            </a:r>
            <a:r>
              <a:rPr lang="en-US" dirty="0" smtClean="0"/>
              <a:t>we have a number of programs and services to support student learning.</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smtClean="0">
                <a:solidFill>
                  <a:srgbClr val="FF0000"/>
                </a:solidFill>
              </a:rPr>
              <a:t>[Insert talking points about the specific programs and services offered at your school.]</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C078B8E-2430-48E3-947F-D4E74CBF0628}" type="slidenum">
              <a:rPr lang="en-US" smtClean="0"/>
              <a:pPr/>
              <a:t>19</a:t>
            </a:fld>
            <a:endParaRPr lang="en-US"/>
          </a:p>
        </p:txBody>
      </p:sp>
    </p:spTree>
    <p:extLst>
      <p:ext uri="{BB962C8B-B14F-4D97-AF65-F5344CB8AC3E}">
        <p14:creationId xmlns:p14="http://schemas.microsoft.com/office/powerpoint/2010/main" val="237564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a:t>
            </a:fld>
            <a:endParaRPr lang="en-US"/>
          </a:p>
        </p:txBody>
      </p:sp>
    </p:spTree>
    <p:extLst>
      <p:ext uri="{BB962C8B-B14F-4D97-AF65-F5344CB8AC3E}">
        <p14:creationId xmlns:p14="http://schemas.microsoft.com/office/powerpoint/2010/main" val="3689252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171450" indent="-171450">
              <a:buFont typeface="Arial" panose="020B0604020202020204" pitchFamily="34" charset="0"/>
              <a:buChar char="•"/>
            </a:pPr>
            <a:r>
              <a:rPr lang="en-US" dirty="0" smtClean="0"/>
              <a:t>There are many ways that you can support your child’s success in school.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First, and foremost, talk to your child about what he or she is learning. Make sure you review his or her homework to see what they are learning and to help them the best you can.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Your child’s teacher is your #1 resource. The best time to contact your child’s teacher is either before or after school. Ask your child’s teacher about how they like to be contacted – either by phone or via e-mail.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When you talk to your child’s teacher ask them specific questions about your child:</a:t>
            </a:r>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smtClean="0"/>
              <a:t>Ask them where your child is succeeding</a:t>
            </a:r>
          </a:p>
          <a:p>
            <a:pPr marL="628650" lvl="1" indent="-171450">
              <a:buFont typeface="Arial" panose="020B0604020202020204" pitchFamily="34" charset="0"/>
              <a:buChar char="•"/>
            </a:pPr>
            <a:r>
              <a:rPr lang="en-US" dirty="0" smtClean="0"/>
              <a:t>Where might your child need some extra support</a:t>
            </a:r>
          </a:p>
          <a:p>
            <a:pPr marL="628650" lvl="1" indent="-171450">
              <a:buFont typeface="Arial" panose="020B0604020202020204" pitchFamily="34" charset="0"/>
              <a:buChar char="•"/>
            </a:pPr>
            <a:r>
              <a:rPr lang="en-US" dirty="0" smtClean="0"/>
              <a:t>Who will provide that extra support </a:t>
            </a:r>
          </a:p>
          <a:p>
            <a:pPr marL="628650" lvl="1" indent="-171450">
              <a:buFont typeface="Arial" panose="020B0604020202020204" pitchFamily="34" charset="0"/>
              <a:buChar char="•"/>
            </a:pPr>
            <a:r>
              <a:rPr lang="en-US" dirty="0" smtClean="0"/>
              <a:t>How can you and your other family members help at home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Those are just a few examples of how to start a conversation with your child’s teacher.</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20</a:t>
            </a:fld>
            <a:endParaRPr lang="en-US"/>
          </a:p>
        </p:txBody>
      </p:sp>
    </p:spTree>
    <p:extLst>
      <p:ext uri="{BB962C8B-B14F-4D97-AF65-F5344CB8AC3E}">
        <p14:creationId xmlns:p14="http://schemas.microsoft.com/office/powerpoint/2010/main" val="676173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Here are a few other ways that you can help your child be successful: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smtClean="0"/>
              <a:t>[For elementary schools]</a:t>
            </a:r>
          </a:p>
          <a:p>
            <a:pPr marL="171450" indent="-171450">
              <a:buFont typeface="Arial" panose="020B0604020202020204" pitchFamily="34" charset="0"/>
              <a:buChar char="•"/>
            </a:pPr>
            <a:r>
              <a:rPr lang="en-US" dirty="0" smtClean="0"/>
              <a:t>Read to your child every day and have him or her read to you. Research shows that daily reading has a huge impact on learning.</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smtClean="0"/>
              <a:t>[For middle and high schools]</a:t>
            </a:r>
          </a:p>
          <a:p>
            <a:pPr marL="171450" indent="-171450">
              <a:buFont typeface="Arial" panose="020B0604020202020204" pitchFamily="34" charset="0"/>
              <a:buChar char="•"/>
            </a:pPr>
            <a:r>
              <a:rPr lang="en-US" dirty="0" smtClean="0"/>
              <a:t>Your child will likely have homework every day. You can help him or her be successful by making sure that they have a quiet place at home to do that work that is free from distractions.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When it’s time for testing, talk to your child about the test. Make sure your child knows that the tests are important, but they are just one measure of learning. The teacher uses that information along with other information to make sure your child is getting the support they need.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If you’re interested, the California Department of Education has also developed Practice Tests that you can access from home on the computer. You can look at sample test questions and get familiar with the way questions are presented on the computer. More information about the Practice Tests are on the Parent Resources flyer that you received today/tonight.</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21</a:t>
            </a:fld>
            <a:endParaRPr lang="en-US"/>
          </a:p>
        </p:txBody>
      </p:sp>
    </p:spTree>
    <p:extLst>
      <p:ext uri="{BB962C8B-B14F-4D97-AF65-F5344CB8AC3E}">
        <p14:creationId xmlns:p14="http://schemas.microsoft.com/office/powerpoint/2010/main" val="1527019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endParaRPr lang="en-US" dirty="0" smtClean="0"/>
          </a:p>
          <a:p>
            <a:pPr marL="171450" indent="-171450">
              <a:buFont typeface="Arial" panose="020B0604020202020204" pitchFamily="34" charset="0"/>
              <a:buChar char="•"/>
            </a:pPr>
            <a:r>
              <a:rPr lang="en-US" dirty="0" smtClean="0"/>
              <a:t>The California Department of Education has developed a series called the Parent Guide to Understanding and,</a:t>
            </a:r>
            <a:r>
              <a:rPr lang="en-US" baseline="0" dirty="0" smtClean="0"/>
              <a:t> when complete, </a:t>
            </a:r>
            <a:r>
              <a:rPr lang="en-US" dirty="0" smtClean="0"/>
              <a:t>there will</a:t>
            </a:r>
            <a:r>
              <a:rPr lang="en-US" baseline="0" dirty="0" smtClean="0"/>
              <a:t> be</a:t>
            </a:r>
            <a:r>
              <a:rPr lang="en-US" dirty="0" smtClean="0"/>
              <a:t> one for each assessment program. These are designed</a:t>
            </a:r>
            <a:r>
              <a:rPr lang="en-US" baseline="0" dirty="0" smtClean="0"/>
              <a:t> to be simple overview that answer the critical questions of what, why, who, how, and when about each assessment. </a:t>
            </a:r>
          </a:p>
          <a:p>
            <a:pPr marL="628650" lvl="1" indent="-171450">
              <a:buFont typeface="Arial" panose="020B0604020202020204" pitchFamily="34" charset="0"/>
              <a:buChar char="•"/>
            </a:pPr>
            <a:r>
              <a:rPr lang="en-US" baseline="0" dirty="0" smtClean="0"/>
              <a:t>[</a:t>
            </a:r>
            <a:r>
              <a:rPr lang="en-US" b="1" baseline="0" dirty="0" smtClean="0"/>
              <a:t>NOTE</a:t>
            </a:r>
            <a:r>
              <a:rPr lang="en-US" baseline="0" dirty="0" smtClean="0"/>
              <a:t>: Suggest providing parents a printed copy of the Parent Guide to Understanding: Smarter Balanced Summative Assessments for all tested grades, the Parent Guide to Understanding: California Alternate Assessment in English-language arts/literacy and mathematics, and science and the Parent Guide to Understanding: California Science Test.]</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You can find those on the Web site listed on this slide. </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Another fantastic</a:t>
            </a:r>
            <a:r>
              <a:rPr lang="en-US" baseline="0" dirty="0" smtClean="0"/>
              <a:t> </a:t>
            </a:r>
            <a:r>
              <a:rPr lang="en-US" dirty="0" smtClean="0"/>
              <a:t>resource is the Web site called testscoreguide.org. This Web site is designed specifically for parents and it provides information about sample test items and how to read and understand your student’s CAASPP scores. </a:t>
            </a:r>
            <a:br>
              <a:rPr lang="en-US" dirty="0" smtClean="0"/>
            </a:br>
            <a:endParaRPr lang="en-US" dirty="0" smtClean="0"/>
          </a:p>
          <a:p>
            <a:pPr marL="171450" indent="-171450">
              <a:buFont typeface="Arial" panose="020B0604020202020204" pitchFamily="34" charset="0"/>
              <a:buChar char="•"/>
            </a:pPr>
            <a:r>
              <a:rPr lang="en-US" dirty="0" smtClean="0"/>
              <a:t>There are also practice tests available that will help you and your child understand the type of test questions that they might receive. You can take the practice tests from home with your child. [</a:t>
            </a:r>
            <a:r>
              <a:rPr lang="en-US" b="1" dirty="0" smtClean="0"/>
              <a:t>NOTE:</a:t>
            </a:r>
            <a:r>
              <a:rPr lang="en-US" b="0" dirty="0" smtClean="0"/>
              <a:t> Suggest</a:t>
            </a:r>
            <a:r>
              <a:rPr lang="en-US" b="0" baseline="0" dirty="0" smtClean="0"/>
              <a:t> providing parents with a printed copy of the CAASPP Resources for Parents flyer that includes the URL to the Practice Tests and other information.]</a:t>
            </a: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22</a:t>
            </a:fld>
            <a:endParaRPr lang="en-US"/>
          </a:p>
        </p:txBody>
      </p:sp>
    </p:spTree>
    <p:extLst>
      <p:ext uri="{BB962C8B-B14F-4D97-AF65-F5344CB8AC3E}">
        <p14:creationId xmlns:p14="http://schemas.microsoft.com/office/powerpoint/2010/main" val="421469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endParaRPr lang="en-US" dirty="0" smtClean="0"/>
          </a:p>
          <a:p>
            <a:pPr marL="171450" indent="-171450">
              <a:buFont typeface="Arial" panose="020B0604020202020204" pitchFamily="34" charset="0"/>
              <a:buChar char="•"/>
            </a:pPr>
            <a:r>
              <a:rPr lang="en-US" dirty="0" smtClean="0"/>
              <a:t>If you’re interested in viewing more CAASPP results, you can go the link on this slide and view information for any public school or school district in California.</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There are also a number of Quick Reference Guides available that will help you navigate through the different screens and reporting options.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23</a:t>
            </a:fld>
            <a:endParaRPr lang="en-US"/>
          </a:p>
        </p:txBody>
      </p:sp>
    </p:spTree>
    <p:extLst>
      <p:ext uri="{BB962C8B-B14F-4D97-AF65-F5344CB8AC3E}">
        <p14:creationId xmlns:p14="http://schemas.microsoft.com/office/powerpoint/2010/main" val="344670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078B8E-2430-48E3-947F-D4E74CBF0628}" type="slidenum">
              <a:rPr lang="en-US" smtClean="0"/>
              <a:pPr/>
              <a:t>3</a:t>
            </a:fld>
            <a:endParaRPr lang="en-US"/>
          </a:p>
        </p:txBody>
      </p:sp>
    </p:spTree>
    <p:extLst>
      <p:ext uri="{BB962C8B-B14F-4D97-AF65-F5344CB8AC3E}">
        <p14:creationId xmlns:p14="http://schemas.microsoft.com/office/powerpoint/2010/main" val="373525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4</a:t>
            </a:fld>
            <a:endParaRPr lang="en-US"/>
          </a:p>
        </p:txBody>
      </p:sp>
    </p:spTree>
    <p:extLst>
      <p:ext uri="{BB962C8B-B14F-4D97-AF65-F5344CB8AC3E}">
        <p14:creationId xmlns:p14="http://schemas.microsoft.com/office/powerpoint/2010/main" val="244023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baseline="0" dirty="0" smtClean="0"/>
              <a:t>Speakers Notes: </a:t>
            </a:r>
            <a:endParaRPr lang="en-US" b="1" dirty="0" smtClean="0"/>
          </a:p>
          <a:p>
            <a:endParaRPr lang="en-US" dirty="0" smtClean="0"/>
          </a:p>
          <a:p>
            <a:pPr marL="171450" indent="-171450">
              <a:buFont typeface="Arial" panose="020B0604020202020204" pitchFamily="34" charset="0"/>
              <a:buChar char="•"/>
            </a:pPr>
            <a:r>
              <a:rPr lang="en-US" dirty="0" smtClean="0"/>
              <a:t>Good Evening Families!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Welcome to the start of the 2017-18 school year. My name is [</a:t>
            </a:r>
            <a:r>
              <a:rPr lang="en-US" b="1" dirty="0" smtClean="0"/>
              <a:t>insert name</a:t>
            </a:r>
            <a:r>
              <a:rPr lang="en-US" dirty="0" smtClean="0"/>
              <a:t>] and I’m very excited about all the learning that will take place this year here at [insert school name].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Our entire teaching team worked hard over the summer to identify areas where we are succeeding</a:t>
            </a:r>
            <a:r>
              <a:rPr lang="en-US" baseline="0" dirty="0" smtClean="0"/>
              <a:t> and areas where </a:t>
            </a:r>
            <a:r>
              <a:rPr lang="en-US" dirty="0" smtClean="0"/>
              <a:t>we need to improve our efforts so that all our students are prepared to be successful in higher grades, in college, in a career of their choosing, and in life.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Tonight, I’d like to share with you a few of the ways that we measure how our students here at [insert school name] are learning and what we do with that information.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During this presentation I’ll talk a little bit about the ways</a:t>
            </a:r>
            <a:r>
              <a:rPr lang="en-US" baseline="0" dirty="0" smtClean="0"/>
              <a:t> we measure student learning on a daily basis and I’m also going to show you results for our schools on</a:t>
            </a:r>
            <a:r>
              <a:rPr lang="en-US" dirty="0" smtClean="0"/>
              <a:t> the statewide testing program</a:t>
            </a:r>
            <a:r>
              <a:rPr lang="en-US" baseline="0" dirty="0" smtClean="0"/>
              <a:t> known as </a:t>
            </a:r>
            <a:r>
              <a:rPr lang="en-US" dirty="0" smtClean="0"/>
              <a:t>CAASPP .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I’ll also talk to you about important ways that you can work in partnership with your child’s teacher to ensure their success.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Let’s get started!</a:t>
            </a:r>
          </a:p>
          <a:p>
            <a:endParaRPr lang="en-US" dirty="0"/>
          </a:p>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5</a:t>
            </a:fld>
            <a:endParaRPr lang="en-US"/>
          </a:p>
        </p:txBody>
      </p:sp>
    </p:spTree>
    <p:extLst>
      <p:ext uri="{BB962C8B-B14F-4D97-AF65-F5344CB8AC3E}">
        <p14:creationId xmlns:p14="http://schemas.microsoft.com/office/powerpoint/2010/main" val="4291117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endParaRPr lang="en-US" b="1" dirty="0" smtClean="0"/>
          </a:p>
          <a:p>
            <a:endParaRPr lang="en-US" dirty="0" smtClean="0"/>
          </a:p>
          <a:p>
            <a:pPr marL="171450" indent="-171450">
              <a:buFont typeface="Arial" panose="020B0604020202020204" pitchFamily="34" charset="0"/>
              <a:buChar char="•"/>
            </a:pPr>
            <a:r>
              <a:rPr lang="en-US" dirty="0" smtClean="0"/>
              <a:t>Our students are learning new information and concepts each and every day in the</a:t>
            </a:r>
            <a:r>
              <a:rPr lang="en-US" baseline="0" dirty="0" smtClean="0"/>
              <a:t> classroom. </a:t>
            </a:r>
            <a:br>
              <a:rPr lang="en-US" baseline="0" dirty="0" smtClean="0"/>
            </a:br>
            <a:endParaRPr lang="en-US" baseline="0" dirty="0" smtClean="0"/>
          </a:p>
          <a:p>
            <a:pPr marL="171450" indent="-171450">
              <a:buFont typeface="Arial" panose="020B0604020202020204" pitchFamily="34" charset="0"/>
              <a:buChar char="•"/>
            </a:pPr>
            <a:r>
              <a:rPr lang="en-US" baseline="0" dirty="0" smtClean="0"/>
              <a:t>Your child’s teacher uses </a:t>
            </a:r>
            <a:r>
              <a:rPr lang="en-US" dirty="0" smtClean="0"/>
              <a:t>different methods and tools to measure how well they have learned was taught</a:t>
            </a:r>
            <a:r>
              <a:rPr lang="en-US" baseline="0" dirty="0" smtClean="0"/>
              <a:t> in the classroom lesson or assignment.</a:t>
            </a:r>
            <a:br>
              <a:rPr lang="en-US" baseline="0" dirty="0" smtClean="0"/>
            </a:br>
            <a:endParaRPr lang="en-US" dirty="0"/>
          </a:p>
          <a:p>
            <a:pPr marL="171450" indent="-171450">
              <a:buFont typeface="Arial" panose="020B0604020202020204" pitchFamily="34" charset="0"/>
              <a:buChar char="•"/>
            </a:pPr>
            <a:r>
              <a:rPr lang="en-US" dirty="0" smtClean="0"/>
              <a:t>Most of these types of measurements – or assessments – are familiar to you. Things like classroom assignments, quizzes, and tests. In most grades, our students also complete projects, sometimes on their own and other times in groups. They often have to present their project to the class and their teacher. And every single day, their teacher is evaluating how well each student is doing.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Statewide tests</a:t>
            </a:r>
            <a:r>
              <a:rPr lang="en-US" baseline="0" dirty="0" smtClean="0"/>
              <a:t> are another measure of student learning. The statewide tests, called the CAASPP </a:t>
            </a:r>
            <a:r>
              <a:rPr lang="en-US" dirty="0" smtClean="0"/>
              <a:t>tests are</a:t>
            </a:r>
            <a:r>
              <a:rPr lang="en-US" baseline="0" dirty="0" smtClean="0"/>
              <a:t> taken each spring by students in </a:t>
            </a:r>
            <a:r>
              <a:rPr lang="en-US" b="1" dirty="0" smtClean="0"/>
              <a:t>[insert tested grades at your school]</a:t>
            </a:r>
            <a:r>
              <a:rPr lang="en-US" dirty="0" smtClean="0"/>
              <a:t>. The CAASPP tests help us better</a:t>
            </a:r>
            <a:r>
              <a:rPr lang="en-US" baseline="0" dirty="0" smtClean="0"/>
              <a:t> understand what our students know and are able to do.</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Because the CAASPP tests are the same from school to school, they provide a common foundation to gauge student learning throughout California. They also provide information that might tell a school principal</a:t>
            </a:r>
            <a:r>
              <a:rPr lang="en-US" baseline="0" dirty="0" smtClean="0"/>
              <a:t> like me if there is a grade level that needs some extra support, or a</a:t>
            </a:r>
            <a:r>
              <a:rPr lang="en-US" dirty="0" smtClean="0"/>
              <a:t> district superintendent which of their schools might need some additional support.</a:t>
            </a:r>
          </a:p>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6</a:t>
            </a:fld>
            <a:endParaRPr lang="en-US"/>
          </a:p>
        </p:txBody>
      </p:sp>
    </p:spTree>
    <p:extLst>
      <p:ext uri="{BB962C8B-B14F-4D97-AF65-F5344CB8AC3E}">
        <p14:creationId xmlns:p14="http://schemas.microsoft.com/office/powerpoint/2010/main" val="1377310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endParaRPr lang="en-US" b="1" dirty="0" smtClean="0"/>
          </a:p>
          <a:p>
            <a:endParaRPr lang="en-US" dirty="0" smtClean="0"/>
          </a:p>
          <a:p>
            <a:pPr marL="171450" indent="-171450">
              <a:buFont typeface="Arial" panose="020B0604020202020204" pitchFamily="34" charset="0"/>
              <a:buChar char="•"/>
            </a:pPr>
            <a:r>
              <a:rPr lang="en-US" dirty="0" smtClean="0"/>
              <a:t>Based on all the different ways that we measure student learning, we have an incredible amount of information on each student and that information is powerful for our teachers.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The information allows teachers to:</a:t>
            </a:r>
            <a:br>
              <a:rPr lang="en-US" dirty="0" smtClean="0"/>
            </a:br>
            <a:endParaRPr lang="en-US" dirty="0" smtClean="0"/>
          </a:p>
          <a:p>
            <a:pPr marL="628650" lvl="1" indent="-171450">
              <a:buFont typeface="Arial" panose="020B0604020202020204" pitchFamily="34" charset="0"/>
              <a:buChar char="•"/>
            </a:pPr>
            <a:r>
              <a:rPr lang="en-US" dirty="0" smtClean="0"/>
              <a:t>Know where students </a:t>
            </a:r>
            <a:r>
              <a:rPr lang="en-US" dirty="0"/>
              <a:t>are showing success and where they might be struggling. </a:t>
            </a:r>
            <a:r>
              <a:rPr lang="en-US" dirty="0" smtClean="0"/>
              <a:t/>
            </a:r>
            <a:br>
              <a:rPr lang="en-US" dirty="0" smtClean="0"/>
            </a:br>
            <a:endParaRPr lang="en-US" dirty="0" smtClean="0"/>
          </a:p>
          <a:p>
            <a:pPr marL="628650" lvl="1" indent="-171450">
              <a:buFont typeface="Arial" panose="020B0604020202020204" pitchFamily="34" charset="0"/>
              <a:buChar char="•"/>
            </a:pPr>
            <a:r>
              <a:rPr lang="en-US" dirty="0" smtClean="0"/>
              <a:t>Determine if your child should be placed in a special program such as GATE or maybe whether your child should be evaluated more carefully for consistent, long-term special support. </a:t>
            </a:r>
            <a:endParaRPr lang="en-US" dirty="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All and all, this information helps us know how </a:t>
            </a:r>
            <a:r>
              <a:rPr lang="en-US" dirty="0"/>
              <a:t>we can better support the needs of each and every one of our </a:t>
            </a:r>
            <a:r>
              <a:rPr lang="en-US" dirty="0" smtClean="0"/>
              <a:t>students here</a:t>
            </a:r>
            <a:r>
              <a:rPr lang="en-US" baseline="0" dirty="0" smtClean="0"/>
              <a:t> at [insert school name]</a:t>
            </a:r>
            <a:r>
              <a:rPr lang="en-US" dirty="0" smtClean="0"/>
              <a: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Now</a:t>
            </a:r>
            <a:r>
              <a:rPr lang="en-US" baseline="0" dirty="0" smtClean="0"/>
              <a:t> let’s shift our </a:t>
            </a:r>
            <a:r>
              <a:rPr lang="en-US" dirty="0" smtClean="0"/>
              <a:t>focus to the CAASPP System of state tests.</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7</a:t>
            </a:fld>
            <a:endParaRPr lang="en-US"/>
          </a:p>
        </p:txBody>
      </p:sp>
    </p:spTree>
    <p:extLst>
      <p:ext uri="{BB962C8B-B14F-4D97-AF65-F5344CB8AC3E}">
        <p14:creationId xmlns:p14="http://schemas.microsoft.com/office/powerpoint/2010/main" val="4028052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171450" indent="-171450">
              <a:buFont typeface="Arial" panose="020B0604020202020204" pitchFamily="34" charset="0"/>
              <a:buChar char="•"/>
            </a:pPr>
            <a:r>
              <a:rPr lang="en-US" dirty="0" smtClean="0"/>
              <a:t>The CAASPP system includes a number of assessments all designed to improve teaching and learning. Unlike past</a:t>
            </a:r>
            <a:r>
              <a:rPr lang="en-US" baseline="0" dirty="0" smtClean="0"/>
              <a:t> state tests that had a main purpose of holding school accountable for student performance, </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Each assessment included in the CAASPP system is aligned to the state standards. Standards are the expectations for students in every grade for subjects like English-language arts, mathematics, and science.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Students take the CAASPP tests on a computer.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8</a:t>
            </a:fld>
            <a:endParaRPr lang="en-US"/>
          </a:p>
        </p:txBody>
      </p:sp>
    </p:spTree>
    <p:extLst>
      <p:ext uri="{BB962C8B-B14F-4D97-AF65-F5344CB8AC3E}">
        <p14:creationId xmlns:p14="http://schemas.microsoft.com/office/powerpoint/2010/main" val="4030774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Speakers Notes: </a:t>
            </a:r>
          </a:p>
          <a:p>
            <a:endParaRPr lang="en-US" dirty="0" smtClean="0"/>
          </a:p>
          <a:p>
            <a:pPr marL="171450" indent="-171450">
              <a:buFont typeface="Arial" panose="020B0604020202020204" pitchFamily="34" charset="0"/>
              <a:buChar char="•"/>
            </a:pPr>
            <a:r>
              <a:rPr lang="en-US" dirty="0" smtClean="0"/>
              <a:t>You can see the CAASPP System</a:t>
            </a:r>
            <a:r>
              <a:rPr lang="en-US" baseline="0" dirty="0" smtClean="0"/>
              <a:t> represented as an umbrella in this graphic. </a:t>
            </a:r>
            <a:br>
              <a:rPr lang="en-US" baseline="0" dirty="0" smtClean="0"/>
            </a:br>
            <a:endParaRPr lang="en-US" baseline="0" dirty="0" smtClean="0"/>
          </a:p>
          <a:p>
            <a:pPr marL="171450" indent="-171450">
              <a:buFont typeface="Arial" panose="020B0604020202020204" pitchFamily="34" charset="0"/>
              <a:buChar char="•"/>
            </a:pPr>
            <a:r>
              <a:rPr lang="en-US" baseline="0" dirty="0" smtClean="0"/>
              <a:t>The CAASPP System includes many different assessments in different subject areas and for different student populations.</a:t>
            </a:r>
            <a:br>
              <a:rPr lang="en-US" baseline="0" dirty="0" smtClean="0"/>
            </a:br>
            <a:endParaRPr lang="en-US" baseline="0" dirty="0" smtClean="0"/>
          </a:p>
          <a:p>
            <a:pPr marL="171450" indent="-171450">
              <a:buFont typeface="Arial" panose="020B0604020202020204" pitchFamily="34" charset="0"/>
              <a:buChar char="•"/>
            </a:pPr>
            <a:r>
              <a:rPr lang="en-US" baseline="0" dirty="0" smtClean="0"/>
              <a:t>Let me tell you a little bit more about the specific assessments that our students at </a:t>
            </a:r>
            <a:r>
              <a:rPr lang="en-US" b="1" baseline="0" dirty="0" smtClean="0"/>
              <a:t>[insert school name</a:t>
            </a:r>
            <a:r>
              <a:rPr lang="en-US" sz="1400" b="1" baseline="0" dirty="0" smtClean="0"/>
              <a:t>] </a:t>
            </a:r>
            <a:r>
              <a:rPr lang="en-US" sz="1200" kern="1200" baseline="0" dirty="0" smtClean="0">
                <a:solidFill>
                  <a:schemeClr val="tx1"/>
                </a:solidFill>
                <a:latin typeface="+mn-lt"/>
                <a:ea typeface="+mn-ea"/>
                <a:cs typeface="+mn-cs"/>
              </a:rPr>
              <a:t>took last spring</a:t>
            </a:r>
            <a:r>
              <a:rPr lang="en-US" sz="1400" b="0" baseline="0" dirty="0" smtClean="0"/>
              <a:t>.</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9</a:t>
            </a:fld>
            <a:endParaRPr lang="en-US"/>
          </a:p>
        </p:txBody>
      </p:sp>
    </p:spTree>
    <p:extLst>
      <p:ext uri="{BB962C8B-B14F-4D97-AF65-F5344CB8AC3E}">
        <p14:creationId xmlns:p14="http://schemas.microsoft.com/office/powerpoint/2010/main" val="1258488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58556"/>
            <a:ext cx="8229600" cy="1330582"/>
          </a:xfrm>
        </p:spPr>
        <p:txBody>
          <a:bodyPr/>
          <a:lstStyle>
            <a:lvl1pPr>
              <a:defRPr>
                <a:solidFill>
                  <a:srgbClr val="1027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11376F"/>
                </a:solidFill>
                <a:latin typeface="Arial" pitchFamily="34" charset="0"/>
                <a:cs typeface="Arial" pitchFamily="34" charset="0"/>
              </a:defRPr>
            </a:lvl1pPr>
            <a:lvl2pPr>
              <a:defRPr>
                <a:solidFill>
                  <a:srgbClr val="11376F"/>
                </a:solidFill>
                <a:latin typeface="Arial" pitchFamily="34" charset="0"/>
                <a:cs typeface="Arial" pitchFamily="34" charset="0"/>
              </a:defRPr>
            </a:lvl2pPr>
            <a:lvl3pPr>
              <a:defRPr>
                <a:solidFill>
                  <a:srgbClr val="11376F"/>
                </a:solidFill>
                <a:latin typeface="Arial" pitchFamily="34" charset="0"/>
                <a:cs typeface="Arial" pitchFamily="34" charset="0"/>
              </a:defRPr>
            </a:lvl3pPr>
            <a:lvl4pPr>
              <a:defRPr>
                <a:solidFill>
                  <a:srgbClr val="11376F"/>
                </a:solidFill>
                <a:latin typeface="Arial" pitchFamily="34" charset="0"/>
                <a:cs typeface="Arial" pitchFamily="34" charset="0"/>
              </a:defRPr>
            </a:lvl4pPr>
            <a:lvl5pPr>
              <a:defRPr>
                <a:solidFill>
                  <a:srgbClr val="11376F"/>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57200" y="1989138"/>
            <a:ext cx="8229600" cy="1588"/>
          </a:xfrm>
          <a:prstGeom prst="line">
            <a:avLst/>
          </a:prstGeom>
          <a:ln>
            <a:solidFill>
              <a:srgbClr val="78AF44"/>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and Table Layout">
    <p:spTree>
      <p:nvGrpSpPr>
        <p:cNvPr id="1" name=""/>
        <p:cNvGrpSpPr/>
        <p:nvPr/>
      </p:nvGrpSpPr>
      <p:grpSpPr>
        <a:xfrm>
          <a:off x="0" y="0"/>
          <a:ext cx="0" cy="0"/>
          <a:chOff x="0" y="0"/>
          <a:chExt cx="0" cy="0"/>
        </a:xfrm>
      </p:grpSpPr>
      <p:sp>
        <p:nvSpPr>
          <p:cNvPr id="2" name="Title 1"/>
          <p:cNvSpPr>
            <a:spLocks noGrp="1"/>
          </p:cNvSpPr>
          <p:nvPr>
            <p:ph type="title"/>
          </p:nvPr>
        </p:nvSpPr>
        <p:spPr>
          <a:xfrm>
            <a:off x="544513" y="548640"/>
            <a:ext cx="8054975" cy="566738"/>
          </a:xfrm>
        </p:spPr>
        <p:txBody>
          <a:bodyPr anchor="b">
            <a:noAutofit/>
          </a:bodyPr>
          <a:lstStyle>
            <a:lvl1pPr algn="l">
              <a:defRPr sz="4000" b="1">
                <a:solidFill>
                  <a:srgbClr val="11376F"/>
                </a:solidFill>
                <a:latin typeface="Arial" pitchFamily="34" charset="0"/>
                <a:cs typeface="Arial" pitchFamily="34" charset="0"/>
              </a:defRPr>
            </a:lvl1pPr>
          </a:lstStyle>
          <a:p>
            <a:r>
              <a:rPr lang="en-US" dirty="0" smtClean="0"/>
              <a:t>Click to edit Master title style</a:t>
            </a:r>
            <a:endParaRPr lang="en-US" dirty="0"/>
          </a:p>
        </p:txBody>
      </p:sp>
      <p:cxnSp>
        <p:nvCxnSpPr>
          <p:cNvPr id="8" name="Straight Connector 7"/>
          <p:cNvCxnSpPr/>
          <p:nvPr userDrawn="1"/>
        </p:nvCxnSpPr>
        <p:spPr>
          <a:xfrm>
            <a:off x="544513" y="1141620"/>
            <a:ext cx="8054974" cy="0"/>
          </a:xfrm>
          <a:prstGeom prst="line">
            <a:avLst/>
          </a:prstGeom>
          <a:ln>
            <a:solidFill>
              <a:srgbClr val="9BC872"/>
            </a:solidFill>
          </a:ln>
          <a:effectLst/>
        </p:spPr>
        <p:style>
          <a:lnRef idx="2">
            <a:schemeClr val="accent1"/>
          </a:lnRef>
          <a:fillRef idx="0">
            <a:schemeClr val="accent1"/>
          </a:fillRef>
          <a:effectRef idx="1">
            <a:schemeClr val="accent1"/>
          </a:effectRef>
          <a:fontRef idx="minor">
            <a:schemeClr val="tx1"/>
          </a:fontRef>
        </p:style>
      </p:cxnSp>
      <p:sp>
        <p:nvSpPr>
          <p:cNvPr id="6" name="Content Placeholder 2"/>
          <p:cNvSpPr>
            <a:spLocks noGrp="1"/>
          </p:cNvSpPr>
          <p:nvPr>
            <p:ph idx="1"/>
          </p:nvPr>
        </p:nvSpPr>
        <p:spPr>
          <a:xfrm>
            <a:off x="457200" y="1441342"/>
            <a:ext cx="8229600" cy="4684822"/>
          </a:xfrm>
        </p:spPr>
        <p:txBody>
          <a:bodyPr/>
          <a:lstStyle>
            <a:lvl1pPr>
              <a:defRPr>
                <a:solidFill>
                  <a:srgbClr val="11376F"/>
                </a:solidFill>
              </a:defRPr>
            </a:lvl1pPr>
            <a:lvl2pPr>
              <a:defRPr>
                <a:solidFill>
                  <a:srgbClr val="11376F"/>
                </a:solidFill>
              </a:defRPr>
            </a:lvl2pPr>
            <a:lvl3pPr>
              <a:defRPr>
                <a:solidFill>
                  <a:srgbClr val="11376F"/>
                </a:solidFill>
              </a:defRPr>
            </a:lvl3pPr>
            <a:lvl4pPr>
              <a:defRPr>
                <a:solidFill>
                  <a:srgbClr val="11376F"/>
                </a:solidFill>
              </a:defRPr>
            </a:lvl4pPr>
            <a:lvl5pPr>
              <a:defRPr>
                <a:solidFill>
                  <a:srgbClr val="11376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50027" y="658556"/>
            <a:ext cx="8043947" cy="1208344"/>
          </a:xfrm>
        </p:spPr>
        <p:txBody>
          <a:bodyPr/>
          <a:lstStyle>
            <a:lvl1pPr>
              <a:defRPr>
                <a:solidFill>
                  <a:srgbClr val="1027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50027" y="2304947"/>
            <a:ext cx="3852948" cy="3821216"/>
          </a:xfrm>
        </p:spPr>
        <p:txBody>
          <a:bodyPr/>
          <a:lstStyle>
            <a:lvl1pPr marL="0" indent="0">
              <a:defRPr sz="2600">
                <a:solidFill>
                  <a:srgbClr val="11376F"/>
                </a:solidFill>
                <a:latin typeface="Arial" pitchFamily="34" charset="0"/>
                <a:cs typeface="Arial" pitchFamily="34" charset="0"/>
              </a:defRPr>
            </a:lvl1pPr>
            <a:lvl2pPr>
              <a:defRPr sz="2400">
                <a:solidFill>
                  <a:srgbClr val="11376F"/>
                </a:solidFill>
                <a:latin typeface="Arial" pitchFamily="34" charset="0"/>
                <a:cs typeface="Arial" pitchFamily="34" charset="0"/>
              </a:defRPr>
            </a:lvl2pPr>
            <a:lvl3pPr>
              <a:defRPr sz="2000">
                <a:solidFill>
                  <a:srgbClr val="11376F"/>
                </a:solidFill>
                <a:latin typeface="Arial" pitchFamily="34" charset="0"/>
                <a:cs typeface="Arial" pitchFamily="34" charset="0"/>
              </a:defRPr>
            </a:lvl3pPr>
            <a:lvl4pPr>
              <a:defRPr sz="1800">
                <a:solidFill>
                  <a:srgbClr val="11376F"/>
                </a:solidFill>
                <a:latin typeface="Arial" pitchFamily="34" charset="0"/>
                <a:cs typeface="Arial" pitchFamily="34" charset="0"/>
              </a:defRPr>
            </a:lvl4pPr>
            <a:lvl5pPr>
              <a:defRPr sz="1800">
                <a:solidFill>
                  <a:srgbClr val="11376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57200" y="1989138"/>
            <a:ext cx="8229600" cy="1588"/>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2"/>
          <p:cNvSpPr>
            <a:spLocks noGrp="1"/>
          </p:cNvSpPr>
          <p:nvPr>
            <p:ph sz="half" idx="10"/>
          </p:nvPr>
        </p:nvSpPr>
        <p:spPr>
          <a:xfrm>
            <a:off x="4732430" y="2304947"/>
            <a:ext cx="3852948" cy="3821216"/>
          </a:xfrm>
        </p:spPr>
        <p:txBody>
          <a:bodyPr/>
          <a:lstStyle>
            <a:lvl1pPr marL="0" indent="0">
              <a:defRPr sz="2600">
                <a:solidFill>
                  <a:srgbClr val="11376F"/>
                </a:solidFill>
                <a:latin typeface="Arial" pitchFamily="34" charset="0"/>
                <a:cs typeface="Arial" pitchFamily="34" charset="0"/>
              </a:defRPr>
            </a:lvl1pPr>
            <a:lvl2pPr>
              <a:defRPr sz="2400">
                <a:solidFill>
                  <a:srgbClr val="11376F"/>
                </a:solidFill>
                <a:latin typeface="Arial" pitchFamily="34" charset="0"/>
                <a:cs typeface="Arial" pitchFamily="34" charset="0"/>
              </a:defRPr>
            </a:lvl2pPr>
            <a:lvl3pPr>
              <a:defRPr sz="2000">
                <a:solidFill>
                  <a:srgbClr val="11376F"/>
                </a:solidFill>
                <a:latin typeface="Arial" pitchFamily="34" charset="0"/>
                <a:cs typeface="Arial" pitchFamily="34" charset="0"/>
              </a:defRPr>
            </a:lvl3pPr>
            <a:lvl4pPr>
              <a:defRPr sz="1800">
                <a:solidFill>
                  <a:srgbClr val="11376F"/>
                </a:solidFill>
                <a:latin typeface="Arial" pitchFamily="34" charset="0"/>
                <a:cs typeface="Arial" pitchFamily="34" charset="0"/>
              </a:defRPr>
            </a:lvl4pPr>
            <a:lvl5pPr>
              <a:defRPr sz="1800">
                <a:solidFill>
                  <a:srgbClr val="11376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itle 1"/>
          <p:cNvSpPr>
            <a:spLocks noGrp="1"/>
          </p:cNvSpPr>
          <p:nvPr>
            <p:ph type="title"/>
          </p:nvPr>
        </p:nvSpPr>
        <p:spPr>
          <a:xfrm>
            <a:off x="544513" y="548640"/>
            <a:ext cx="8054975" cy="566738"/>
          </a:xfrm>
        </p:spPr>
        <p:txBody>
          <a:bodyPr anchor="b">
            <a:noAutofit/>
          </a:bodyPr>
          <a:lstStyle>
            <a:lvl1pPr algn="l">
              <a:defRPr sz="4000" b="1">
                <a:solidFill>
                  <a:srgbClr val="174C99"/>
                </a:solidFill>
                <a:latin typeface="Arial" pitchFamily="34" charset="0"/>
                <a:cs typeface="Arial" pitchFamily="34" charset="0"/>
              </a:defRPr>
            </a:lvl1pPr>
          </a:lstStyle>
          <a:p>
            <a:r>
              <a:rPr lang="en-US" dirty="0" smtClean="0"/>
              <a:t>Click to edit Master title style</a:t>
            </a:r>
            <a:endParaRPr lang="en-US" dirty="0"/>
          </a:p>
        </p:txBody>
      </p:sp>
      <p:cxnSp>
        <p:nvCxnSpPr>
          <p:cNvPr id="4" name="Straight Connector 3"/>
          <p:cNvCxnSpPr/>
          <p:nvPr userDrawn="1"/>
        </p:nvCxnSpPr>
        <p:spPr>
          <a:xfrm>
            <a:off x="544513" y="1141620"/>
            <a:ext cx="8054974" cy="0"/>
          </a:xfrm>
          <a:prstGeom prst="line">
            <a:avLst/>
          </a:prstGeom>
          <a:ln>
            <a:solidFill>
              <a:srgbClr val="78AF44"/>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42852" y="1954696"/>
            <a:ext cx="8043947" cy="1330582"/>
          </a:xfrm>
        </p:spPr>
        <p:txBody>
          <a:bodyPr/>
          <a:lstStyle/>
          <a:p>
            <a:r>
              <a:rPr lang="en-US" dirty="0" smtClean="0"/>
              <a:t>Click to edit Master title style</a:t>
            </a:r>
            <a:endParaRPr lang="en-US" dirty="0"/>
          </a:p>
        </p:txBody>
      </p:sp>
      <p:pic>
        <p:nvPicPr>
          <p:cNvPr id="3" name="Picture 2"/>
          <p:cNvPicPr>
            <a:picLocks noChangeAspect="1"/>
          </p:cNvPicPr>
          <p:nvPr userDrawn="1"/>
        </p:nvPicPr>
        <p:blipFill>
          <a:blip r:embed="rId2"/>
          <a:stretch>
            <a:fillRect/>
          </a:stretch>
        </p:blipFill>
        <p:spPr>
          <a:xfrm>
            <a:off x="642852" y="3922834"/>
            <a:ext cx="8071804" cy="24386"/>
          </a:xfrm>
          <a:prstGeom prst="rect">
            <a:avLst/>
          </a:prstGeom>
        </p:spPr>
      </p:pic>
    </p:spTree>
    <p:extLst>
      <p:ext uri="{BB962C8B-B14F-4D97-AF65-F5344CB8AC3E}">
        <p14:creationId xmlns:p14="http://schemas.microsoft.com/office/powerpoint/2010/main" val="1274189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0">
              <a:srgbClr val="D4D9DE"/>
            </a:gs>
            <a:gs pos="50000">
              <a:srgbClr val="FFFFFF"/>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2852" y="658556"/>
            <a:ext cx="8043947" cy="133058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312704" y="2273588"/>
            <a:ext cx="6374096" cy="3852576"/>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 bg1="lt1" tx1="dk1" bg2="lt2" tx2="dk2" accent1="accent1" accent2="accent2" accent3="accent3" accent4="accent4" accent5="accent5" accent6="accent6" hlink="hlink" folHlink="folHlink"/>
  <p:sldLayoutIdLst>
    <p:sldLayoutId id="2147483650" r:id="rId1"/>
    <p:sldLayoutId id="2147483668" r:id="rId2"/>
    <p:sldLayoutId id="2147483652" r:id="rId3"/>
    <p:sldLayoutId id="2147483671" r:id="rId4"/>
    <p:sldLayoutId id="2147483672" r:id="rId5"/>
  </p:sldLayoutIdLst>
  <p:txStyles>
    <p:titleStyle>
      <a:lvl1pPr algn="l" defTabSz="457200" rtl="0" eaLnBrk="1" latinLnBrk="0" hangingPunct="1">
        <a:spcBef>
          <a:spcPct val="0"/>
        </a:spcBef>
        <a:buNone/>
        <a:tabLst/>
        <a:defRPr sz="3600" kern="1200">
          <a:solidFill>
            <a:srgbClr val="10273F"/>
          </a:solidFill>
          <a:latin typeface="Arial" pitchFamily="34" charset="0"/>
          <a:ea typeface="+mj-ea"/>
          <a:cs typeface="Arial" pitchFamily="34" charset="0"/>
        </a:defRPr>
      </a:lvl1pPr>
    </p:titleStyle>
    <p:bodyStyle>
      <a:lvl1pPr marL="342900" indent="-342900" algn="l" defTabSz="457200" rtl="0" eaLnBrk="1" latinLnBrk="0" hangingPunct="1">
        <a:spcBef>
          <a:spcPct val="20000"/>
        </a:spcBef>
        <a:buFont typeface="Arial"/>
        <a:buNone/>
        <a:defRPr sz="2800" kern="1200">
          <a:solidFill>
            <a:srgbClr val="11376F"/>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400" kern="1200">
          <a:solidFill>
            <a:srgbClr val="11376F"/>
          </a:solidFill>
          <a:latin typeface="Arial" pitchFamily="34" charset="0"/>
          <a:ea typeface="+mn-ea"/>
          <a:cs typeface="Arial" pitchFamily="34" charset="0"/>
        </a:defRPr>
      </a:lvl2pPr>
      <a:lvl3pPr marL="1143000" indent="-228600" algn="l" defTabSz="457200" rtl="0" eaLnBrk="1" latinLnBrk="0" hangingPunct="1">
        <a:spcBef>
          <a:spcPct val="20000"/>
        </a:spcBef>
        <a:buSzPct val="90000"/>
        <a:buFont typeface="Lucida Grande CE"/>
        <a:buChar char="»"/>
        <a:defRPr sz="2000" kern="1200">
          <a:solidFill>
            <a:srgbClr val="11376F"/>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1800" kern="1200">
          <a:solidFill>
            <a:srgbClr val="11376F"/>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PoxPJtFbBK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cde.ca.gov/ta/tg/ca/caasppssreports.asp"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estscoreguide.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login7.cloud1.tds.airast.org/student/V173/Pages/LoginShell.aspx?c=California_P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caaspp.cde.ca.gov/sb2016/Search"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cde.ca.gov/ta/tg/ca/caasppqrg.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w to Use this Deck"/>
          <p:cNvSpPr>
            <a:spLocks noGrp="1"/>
          </p:cNvSpPr>
          <p:nvPr>
            <p:ph type="title"/>
          </p:nvPr>
        </p:nvSpPr>
        <p:spPr/>
        <p:txBody>
          <a:bodyPr/>
          <a:lstStyle/>
          <a:p>
            <a:r>
              <a:rPr lang="en-US" dirty="0" smtClean="0"/>
              <a:t>How to Use this Deck</a:t>
            </a:r>
            <a:endParaRPr lang="en-US" dirty="0"/>
          </a:p>
        </p:txBody>
      </p:sp>
      <p:sp>
        <p:nvSpPr>
          <p:cNvPr id="5" name="Customization Information"/>
          <p:cNvSpPr>
            <a:spLocks noGrp="1"/>
          </p:cNvSpPr>
          <p:nvPr>
            <p:ph idx="1"/>
          </p:nvPr>
        </p:nvSpPr>
        <p:spPr>
          <a:xfrm>
            <a:off x="457200" y="1495587"/>
            <a:ext cx="8469824" cy="5138928"/>
          </a:xfrm>
        </p:spPr>
        <p:txBody>
          <a:bodyPr>
            <a:noAutofit/>
          </a:bodyPr>
          <a:lstStyle/>
          <a:p>
            <a:pPr>
              <a:spcBef>
                <a:spcPts val="600"/>
              </a:spcBef>
              <a:buFont typeface="Arial" panose="020B0604020202020204" pitchFamily="34" charset="0"/>
              <a:buChar char="•"/>
            </a:pPr>
            <a:r>
              <a:rPr lang="en-US" sz="3200" dirty="0" smtClean="0"/>
              <a:t>Customize and Edit as Needed</a:t>
            </a:r>
          </a:p>
          <a:p>
            <a:pPr lvl="1">
              <a:spcBef>
                <a:spcPts val="600"/>
              </a:spcBef>
              <a:buFont typeface="Arial" panose="020B0604020202020204" pitchFamily="34" charset="0"/>
              <a:buChar char="•"/>
            </a:pPr>
            <a:r>
              <a:rPr lang="en-US" sz="2800" dirty="0" smtClean="0"/>
              <a:t>Pick </a:t>
            </a:r>
            <a:r>
              <a:rPr lang="en-US" sz="2800" dirty="0"/>
              <a:t>the slides you want to use: </a:t>
            </a:r>
          </a:p>
          <a:p>
            <a:pPr marL="914400" lvl="2">
              <a:spcBef>
                <a:spcPts val="1200"/>
              </a:spcBef>
              <a:buFont typeface="Arial" pitchFamily="34" charset="0"/>
              <a:buChar char="•"/>
            </a:pPr>
            <a:r>
              <a:rPr lang="en-US" sz="2400" dirty="0"/>
              <a:t>Choose View Tab -  choose Normal</a:t>
            </a:r>
          </a:p>
          <a:p>
            <a:pPr marL="914400" lvl="2">
              <a:spcBef>
                <a:spcPts val="1200"/>
              </a:spcBef>
              <a:buFont typeface="Arial" pitchFamily="34" charset="0"/>
              <a:buChar char="•"/>
            </a:pPr>
            <a:r>
              <a:rPr lang="en-US" sz="2400" dirty="0"/>
              <a:t>In the slide list on left, right-click on the slide you don’t want – select “Hide Slide” at the bottom of the menu</a:t>
            </a:r>
          </a:p>
          <a:p>
            <a:pPr marL="685800" lvl="1">
              <a:spcBef>
                <a:spcPts val="600"/>
              </a:spcBef>
              <a:buFont typeface="Arial" panose="020B0604020202020204" pitchFamily="34" charset="0"/>
              <a:buChar char="•"/>
            </a:pPr>
            <a:r>
              <a:rPr lang="en-US" sz="2800" dirty="0"/>
              <a:t>Add your school’s </a:t>
            </a:r>
            <a:r>
              <a:rPr lang="en-US" sz="2800" dirty="0" smtClean="0"/>
              <a:t>logo and change colors</a:t>
            </a:r>
            <a:endParaRPr lang="en-US" sz="2800" dirty="0"/>
          </a:p>
          <a:p>
            <a:pPr marL="695325" lvl="2">
              <a:spcBef>
                <a:spcPts val="400"/>
              </a:spcBef>
              <a:buFont typeface="Arial" pitchFamily="34" charset="0"/>
              <a:buChar char="•"/>
            </a:pPr>
            <a:r>
              <a:rPr lang="en-US" sz="2800" dirty="0" smtClean="0"/>
              <a:t>Change </a:t>
            </a:r>
            <a:r>
              <a:rPr lang="en-US" sz="2800" dirty="0"/>
              <a:t>wording for your audience – you know your audience best!  </a:t>
            </a:r>
            <a:endParaRPr lang="en-US" sz="2800" dirty="0" smtClean="0"/>
          </a:p>
          <a:p>
            <a:pPr marL="695325" lvl="2">
              <a:spcBef>
                <a:spcPts val="400"/>
              </a:spcBef>
              <a:buFont typeface="Arial" pitchFamily="34" charset="0"/>
              <a:buChar char="•"/>
            </a:pPr>
            <a:r>
              <a:rPr lang="en-US" sz="2800" dirty="0"/>
              <a:t>Talking points are provided in the Notes </a:t>
            </a:r>
            <a:r>
              <a:rPr lang="en-US" sz="2800" dirty="0" smtClean="0"/>
              <a:t>Section that can </a:t>
            </a:r>
            <a:r>
              <a:rPr lang="en-US" sz="2800" dirty="0"/>
              <a:t>be customized to your audience</a:t>
            </a:r>
            <a:r>
              <a:rPr lang="en-US" sz="2800" dirty="0" smtClean="0"/>
              <a:t>.</a:t>
            </a:r>
            <a:r>
              <a:rPr lang="en-US" sz="2200" dirty="0" smtClean="0"/>
              <a:t/>
            </a:r>
            <a:br>
              <a:rPr lang="en-US" sz="2200" dirty="0" smtClean="0"/>
            </a:br>
            <a:r>
              <a:rPr lang="en-US" dirty="0" smtClean="0"/>
              <a:t>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hat Tests Did Students Take?"/>
          <p:cNvSpPr>
            <a:spLocks noGrp="1"/>
          </p:cNvSpPr>
          <p:nvPr>
            <p:ph type="title"/>
          </p:nvPr>
        </p:nvSpPr>
        <p:spPr/>
        <p:txBody>
          <a:bodyPr/>
          <a:lstStyle/>
          <a:p>
            <a:r>
              <a:rPr lang="en-US" dirty="0" smtClean="0"/>
              <a:t>What Tests Did Students Take?</a:t>
            </a:r>
            <a:endParaRPr lang="en-US" dirty="0"/>
          </a:p>
        </p:txBody>
      </p:sp>
      <p:sp>
        <p:nvSpPr>
          <p:cNvPr id="3" name="Slide Content"/>
          <p:cNvSpPr>
            <a:spLocks noGrp="1"/>
          </p:cNvSpPr>
          <p:nvPr>
            <p:ph idx="1"/>
          </p:nvPr>
        </p:nvSpPr>
        <p:spPr/>
        <p:txBody>
          <a:bodyPr/>
          <a:lstStyle/>
          <a:p>
            <a:pPr marL="457200" indent="-457200">
              <a:buFont typeface="Arial" panose="020B0604020202020204" pitchFamily="34" charset="0"/>
              <a:buChar char="•"/>
            </a:pPr>
            <a:r>
              <a:rPr lang="en-US" dirty="0" smtClean="0"/>
              <a:t>Smarter Balanced Summative Assessments</a:t>
            </a:r>
          </a:p>
          <a:p>
            <a:pPr marL="857250" lvl="1" indent="-457200">
              <a:buFont typeface="Arial" panose="020B0604020202020204" pitchFamily="34" charset="0"/>
              <a:buChar char="•"/>
            </a:pPr>
            <a:r>
              <a:rPr lang="en-US" dirty="0" smtClean="0"/>
              <a:t>Administered at the end of the year in grades three through eight and eleven in English-language arts/literacy and mathematics</a:t>
            </a:r>
          </a:p>
          <a:p>
            <a:pPr marL="857250" lvl="1" indent="-457200">
              <a:buFont typeface="Arial" panose="020B0604020202020204" pitchFamily="34" charset="0"/>
              <a:buChar char="•"/>
            </a:pPr>
            <a:r>
              <a:rPr lang="en-US" dirty="0" smtClean="0"/>
              <a:t>Include a variety of test questions</a:t>
            </a:r>
          </a:p>
          <a:p>
            <a:pPr marL="1257300" lvl="2" indent="-396875">
              <a:buFont typeface="Arial" panose="020B0604020202020204" pitchFamily="34" charset="0"/>
              <a:buChar char="•"/>
            </a:pPr>
            <a:r>
              <a:rPr lang="en-US" dirty="0" smtClean="0"/>
              <a:t>Multiple-choice</a:t>
            </a:r>
          </a:p>
          <a:p>
            <a:pPr marL="1257300" lvl="2" indent="-396875">
              <a:buFont typeface="Arial" panose="020B0604020202020204" pitchFamily="34" charset="0"/>
              <a:buChar char="•"/>
            </a:pPr>
            <a:r>
              <a:rPr lang="en-US" dirty="0" smtClean="0"/>
              <a:t>Short answer/long essay</a:t>
            </a:r>
          </a:p>
          <a:p>
            <a:pPr marL="1257300" lvl="2" indent="-396875">
              <a:buFont typeface="Arial" panose="020B0604020202020204" pitchFamily="34" charset="0"/>
              <a:buChar char="•"/>
            </a:pPr>
            <a:r>
              <a:rPr lang="en-US" dirty="0" smtClean="0"/>
              <a:t>Performance task</a:t>
            </a:r>
          </a:p>
          <a:p>
            <a:pPr marL="857250" lvl="1" indent="-457200">
              <a:buFont typeface="Arial" panose="020B0604020202020204" pitchFamily="34" charset="0"/>
              <a:buChar char="•"/>
            </a:pPr>
            <a:r>
              <a:rPr lang="en-US" dirty="0" smtClean="0"/>
              <a:t>Adapts to the student</a:t>
            </a:r>
          </a:p>
          <a:p>
            <a:pPr marL="1255713" lvl="2" indent="-341313">
              <a:spcBef>
                <a:spcPts val="480"/>
              </a:spcBef>
              <a:buFont typeface="Arial" panose="020B0604020202020204" pitchFamily="34" charset="0"/>
              <a:buChar char="•"/>
              <a:tabLst>
                <a:tab pos="1255713" algn="l"/>
              </a:tabLst>
            </a:pPr>
            <a:r>
              <a:rPr lang="en-US" dirty="0"/>
              <a:t>Answer </a:t>
            </a:r>
            <a:r>
              <a:rPr lang="en-US" dirty="0" smtClean="0"/>
              <a:t>correctly </a:t>
            </a:r>
            <a:r>
              <a:rPr lang="en-US" dirty="0">
                <a:sym typeface="Wingdings 3"/>
              </a:rPr>
              <a:t></a:t>
            </a:r>
            <a:r>
              <a:rPr lang="en-US" dirty="0">
                <a:sym typeface="Wingdings"/>
              </a:rPr>
              <a:t> </a:t>
            </a:r>
            <a:r>
              <a:rPr lang="en-US" dirty="0" smtClean="0">
                <a:sym typeface="Wingdings"/>
              </a:rPr>
              <a:t>harder </a:t>
            </a:r>
            <a:r>
              <a:rPr lang="en-US" dirty="0">
                <a:sym typeface="Wingdings"/>
              </a:rPr>
              <a:t>q</a:t>
            </a:r>
            <a:r>
              <a:rPr lang="en-US" dirty="0" smtClean="0">
                <a:sym typeface="Wingdings"/>
              </a:rPr>
              <a:t>uestion</a:t>
            </a:r>
            <a:endParaRPr lang="en-US" dirty="0">
              <a:sym typeface="Wingdings"/>
            </a:endParaRPr>
          </a:p>
          <a:p>
            <a:pPr marL="1255713" lvl="2" indent="-341313">
              <a:spcBef>
                <a:spcPts val="480"/>
              </a:spcBef>
              <a:buFont typeface="Arial" panose="020B0604020202020204" pitchFamily="34" charset="0"/>
              <a:buChar char="•"/>
              <a:tabLst>
                <a:tab pos="1255713" algn="l"/>
              </a:tabLst>
            </a:pPr>
            <a:r>
              <a:rPr lang="en-US" dirty="0">
                <a:sym typeface="Wingdings"/>
              </a:rPr>
              <a:t>Answer wrong </a:t>
            </a:r>
            <a:r>
              <a:rPr lang="en-US" dirty="0">
                <a:sym typeface="Wingdings 3"/>
              </a:rPr>
              <a:t></a:t>
            </a:r>
            <a:r>
              <a:rPr lang="en-US" dirty="0">
                <a:sym typeface="Wingdings" pitchFamily="2" charset="2"/>
              </a:rPr>
              <a:t> </a:t>
            </a:r>
            <a:r>
              <a:rPr lang="en-US" dirty="0">
                <a:sym typeface="Wingdings"/>
              </a:rPr>
              <a:t>e</a:t>
            </a:r>
            <a:r>
              <a:rPr lang="en-US" dirty="0" smtClean="0">
                <a:sym typeface="Wingdings"/>
              </a:rPr>
              <a:t>asier </a:t>
            </a:r>
            <a:r>
              <a:rPr lang="en-US" dirty="0">
                <a:sym typeface="Wingdings"/>
              </a:rPr>
              <a:t>q</a:t>
            </a:r>
            <a:r>
              <a:rPr lang="en-US" dirty="0" smtClean="0">
                <a:sym typeface="Wingdings"/>
              </a:rPr>
              <a:t>uestion</a:t>
            </a:r>
            <a:endParaRPr lang="en-US" dirty="0">
              <a:sym typeface="Wingdings"/>
            </a:endParaRPr>
          </a:p>
          <a:p>
            <a:pPr marL="1714500" lvl="3" indent="-457200">
              <a:buFont typeface="Arial" panose="020B0604020202020204" pitchFamily="34" charset="0"/>
              <a:buChar char="•"/>
            </a:pPr>
            <a:endParaRPr lang="en-US" dirty="0" smtClean="0"/>
          </a:p>
          <a:p>
            <a:pPr marL="0" indent="0"/>
            <a:endParaRPr lang="en-US" dirty="0"/>
          </a:p>
        </p:txBody>
      </p:sp>
    </p:spTree>
    <p:extLst>
      <p:ext uri="{BB962C8B-B14F-4D97-AF65-F5344CB8AC3E}">
        <p14:creationId xmlns:p14="http://schemas.microsoft.com/office/powerpoint/2010/main" val="2312099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hat Test Did Students Take? (continued)"/>
          <p:cNvSpPr>
            <a:spLocks noGrp="1"/>
          </p:cNvSpPr>
          <p:nvPr>
            <p:ph type="title"/>
          </p:nvPr>
        </p:nvSpPr>
        <p:spPr/>
        <p:txBody>
          <a:bodyPr/>
          <a:lstStyle/>
          <a:p>
            <a:r>
              <a:rPr lang="en-US" dirty="0" smtClean="0"/>
              <a:t>What Tests Did Students Take?, </a:t>
            </a:r>
            <a:r>
              <a:rPr lang="en-US" sz="2800" dirty="0" smtClean="0"/>
              <a:t>continued</a:t>
            </a:r>
            <a:endParaRPr lang="en-US" sz="2800" dirty="0"/>
          </a:p>
        </p:txBody>
      </p:sp>
      <p:sp>
        <p:nvSpPr>
          <p:cNvPr id="3" name="Slide Content"/>
          <p:cNvSpPr>
            <a:spLocks noGrp="1"/>
          </p:cNvSpPr>
          <p:nvPr>
            <p:ph idx="1"/>
          </p:nvPr>
        </p:nvSpPr>
        <p:spPr/>
        <p:txBody>
          <a:bodyPr/>
          <a:lstStyle/>
          <a:p>
            <a:pPr marL="457200" indent="-457200">
              <a:buFont typeface="Arial" panose="020B0604020202020204" pitchFamily="34" charset="0"/>
              <a:buChar char="•"/>
            </a:pPr>
            <a:r>
              <a:rPr lang="en-US" dirty="0" smtClean="0"/>
              <a:t>California Alternate Assessments (CAAs)</a:t>
            </a:r>
          </a:p>
          <a:p>
            <a:pPr marL="857250" lvl="1" indent="-457200">
              <a:buFont typeface="Arial" panose="020B0604020202020204" pitchFamily="34" charset="0"/>
              <a:buChar char="•"/>
            </a:pPr>
            <a:r>
              <a:rPr lang="en-US" dirty="0" smtClean="0"/>
              <a:t>Designed for students with the most significant cognitive disabilities.</a:t>
            </a:r>
          </a:p>
          <a:p>
            <a:pPr marL="857250" lvl="1" indent="-457200">
              <a:buFont typeface="Arial" panose="020B0604020202020204" pitchFamily="34" charset="0"/>
              <a:buChar char="•"/>
            </a:pPr>
            <a:r>
              <a:rPr lang="en-US" dirty="0" smtClean="0"/>
              <a:t>Must be specified in the student’s Individualized Education Program (IEP).</a:t>
            </a:r>
          </a:p>
          <a:p>
            <a:pPr marL="857250" lvl="1" indent="-457200">
              <a:buFont typeface="Arial" panose="020B0604020202020204" pitchFamily="34" charset="0"/>
              <a:buChar char="•"/>
            </a:pPr>
            <a:r>
              <a:rPr lang="en-US" dirty="0" smtClean="0"/>
              <a:t>Available in English-language arts/literacy, mathematics, and science (currently as a pilot test).</a:t>
            </a:r>
          </a:p>
          <a:p>
            <a:pPr marL="457200" indent="-457200">
              <a:buFont typeface="Arial" panose="020B0604020202020204" pitchFamily="34" charset="0"/>
              <a:buChar char="•"/>
            </a:pPr>
            <a:r>
              <a:rPr lang="en-US" dirty="0" smtClean="0"/>
              <a:t>California Science Test (CAST)</a:t>
            </a:r>
          </a:p>
          <a:p>
            <a:pPr marL="857250" lvl="1" indent="-457200">
              <a:buFont typeface="Arial" panose="020B0604020202020204" pitchFamily="34" charset="0"/>
              <a:buChar char="•"/>
            </a:pPr>
            <a:r>
              <a:rPr lang="en-US" dirty="0" smtClean="0">
                <a:sym typeface="Wingdings"/>
              </a:rPr>
              <a:t>Under development (grades 5, 8, high school)</a:t>
            </a:r>
          </a:p>
          <a:p>
            <a:pPr marL="1257300" lvl="2" indent="-457200">
              <a:buFont typeface="Arial" panose="020B0604020202020204" pitchFamily="34" charset="0"/>
              <a:buChar char="•"/>
            </a:pPr>
            <a:r>
              <a:rPr lang="en-US" dirty="0" smtClean="0">
                <a:sym typeface="Wingdings"/>
              </a:rPr>
              <a:t>Spring 2017 – Pilot Test</a:t>
            </a:r>
          </a:p>
          <a:p>
            <a:pPr marL="1257300" lvl="2" indent="-457200">
              <a:buFont typeface="Arial" panose="020B0604020202020204" pitchFamily="34" charset="0"/>
              <a:buChar char="•"/>
            </a:pPr>
            <a:r>
              <a:rPr lang="en-US" dirty="0" smtClean="0">
                <a:sym typeface="Wingdings"/>
              </a:rPr>
              <a:t>Spring 2018 – Field Test</a:t>
            </a:r>
          </a:p>
          <a:p>
            <a:pPr marL="1257300" lvl="2" indent="-457200">
              <a:buFont typeface="Arial" panose="020B0604020202020204" pitchFamily="34" charset="0"/>
              <a:buChar char="•"/>
            </a:pPr>
            <a:r>
              <a:rPr lang="en-US" dirty="0" smtClean="0">
                <a:sym typeface="Wingdings"/>
              </a:rPr>
              <a:t>Spring 2019 – Operational Test</a:t>
            </a:r>
            <a:endParaRPr lang="en-US" dirty="0">
              <a:sym typeface="Wingdings"/>
            </a:endParaRPr>
          </a:p>
          <a:p>
            <a:pPr marL="1714500" lvl="3" indent="-457200">
              <a:buFont typeface="Arial" panose="020B0604020202020204" pitchFamily="34" charset="0"/>
              <a:buChar char="•"/>
            </a:pPr>
            <a:endParaRPr lang="en-US" dirty="0" smtClean="0"/>
          </a:p>
          <a:p>
            <a:pPr marL="0" indent="0"/>
            <a:endParaRPr lang="en-US" dirty="0"/>
          </a:p>
        </p:txBody>
      </p:sp>
    </p:spTree>
    <p:extLst>
      <p:ext uri="{BB962C8B-B14F-4D97-AF65-F5344CB8AC3E}">
        <p14:creationId xmlns:p14="http://schemas.microsoft.com/office/powerpoint/2010/main" val="3049877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erall Scores—2 Subjects, 4 Levels"/>
          <p:cNvSpPr>
            <a:spLocks noGrp="1"/>
          </p:cNvSpPr>
          <p:nvPr>
            <p:ph type="title"/>
          </p:nvPr>
        </p:nvSpPr>
        <p:spPr>
          <a:xfrm>
            <a:off x="469480" y="547415"/>
            <a:ext cx="8366405" cy="566738"/>
          </a:xfrm>
        </p:spPr>
        <p:txBody>
          <a:bodyPr/>
          <a:lstStyle/>
          <a:p>
            <a:r>
              <a:rPr lang="en-US" sz="3600" dirty="0" smtClean="0"/>
              <a:t>Overall Scores – </a:t>
            </a:r>
            <a:br>
              <a:rPr lang="en-US" sz="3600" dirty="0" smtClean="0"/>
            </a:br>
            <a:r>
              <a:rPr lang="en-US" sz="2800" dirty="0" smtClean="0"/>
              <a:t>2 Subjects, 4 Levels </a:t>
            </a:r>
            <a:endParaRPr lang="en-US" sz="2800" dirty="0"/>
          </a:p>
        </p:txBody>
      </p:sp>
      <p:sp>
        <p:nvSpPr>
          <p:cNvPr id="5" name="English Language Arts/Literacy—Mathematics"/>
          <p:cNvSpPr txBox="1"/>
          <p:nvPr/>
        </p:nvSpPr>
        <p:spPr>
          <a:xfrm>
            <a:off x="469480" y="1371600"/>
            <a:ext cx="8205040" cy="523220"/>
          </a:xfrm>
          <a:prstGeom prst="rect">
            <a:avLst/>
          </a:prstGeom>
          <a:noFill/>
        </p:spPr>
        <p:txBody>
          <a:bodyPr wrap="square" rtlCol="0">
            <a:spAutoFit/>
          </a:bodyPr>
          <a:lstStyle/>
          <a:p>
            <a:pPr algn="ctr"/>
            <a:r>
              <a:rPr lang="en-US" sz="2800" b="1" dirty="0" smtClean="0">
                <a:solidFill>
                  <a:srgbClr val="11376F"/>
                </a:solidFill>
                <a:latin typeface="Arial" pitchFamily="34" charset="0"/>
                <a:cs typeface="Arial" pitchFamily="34" charset="0"/>
              </a:rPr>
              <a:t>English Language Arts/Literacy – Mathematics </a:t>
            </a:r>
            <a:endParaRPr lang="en-US" sz="2800" b="1" dirty="0">
              <a:solidFill>
                <a:srgbClr val="11376F"/>
              </a:solidFill>
              <a:latin typeface="Arial" pitchFamily="34" charset="0"/>
              <a:cs typeface="Arial" pitchFamily="34" charset="0"/>
            </a:endParaRPr>
          </a:p>
        </p:txBody>
      </p:sp>
      <p:grpSp>
        <p:nvGrpSpPr>
          <p:cNvPr id="17" name="Above Standard" descr="Graphic depicts a dark blue arrow pointing upward with a label that reads &quot;Above Standard.&quot;" title="Above Standard"/>
          <p:cNvGrpSpPr/>
          <p:nvPr/>
        </p:nvGrpSpPr>
        <p:grpSpPr>
          <a:xfrm>
            <a:off x="971395" y="2335288"/>
            <a:ext cx="877900" cy="1652159"/>
            <a:chOff x="971395" y="2335288"/>
            <a:chExt cx="877900" cy="1652159"/>
          </a:xfrm>
        </p:grpSpPr>
        <p:pic>
          <p:nvPicPr>
            <p:cNvPr id="4" name="Arrow Pointing Upward" descr="Blue upward-pointing arrow." title="Arrow Pointing Upward"/>
            <p:cNvPicPr>
              <a:picLocks noChangeAspect="1"/>
            </p:cNvPicPr>
            <p:nvPr/>
          </p:nvPicPr>
          <p:blipFill>
            <a:blip r:embed="rId3"/>
            <a:stretch>
              <a:fillRect/>
            </a:stretch>
          </p:blipFill>
          <p:spPr>
            <a:xfrm>
              <a:off x="971395" y="2335288"/>
              <a:ext cx="877900" cy="1652159"/>
            </a:xfrm>
            <a:prstGeom prst="rect">
              <a:avLst/>
            </a:prstGeom>
          </p:spPr>
        </p:pic>
        <p:pic>
          <p:nvPicPr>
            <p:cNvPr id="7" name="Above Standard" descr="Graphic depicts a dark blue arrow pointing upward with a label that reads &quot;Above Standard.&quot;" title="Above Standard"/>
            <p:cNvPicPr>
              <a:picLocks noChangeAspect="1"/>
            </p:cNvPicPr>
            <p:nvPr/>
          </p:nvPicPr>
          <p:blipFill>
            <a:blip r:embed="rId4"/>
            <a:stretch>
              <a:fillRect/>
            </a:stretch>
          </p:blipFill>
          <p:spPr>
            <a:xfrm>
              <a:off x="1236594" y="2398423"/>
              <a:ext cx="347502" cy="1560711"/>
            </a:xfrm>
            <a:prstGeom prst="rect">
              <a:avLst/>
            </a:prstGeom>
          </p:spPr>
        </p:pic>
      </p:grpSp>
      <p:grpSp>
        <p:nvGrpSpPr>
          <p:cNvPr id="10" name="Standard Exceeded (Level 4)" descr="Dark blue text box containing the text: &quot;Standard Exceeded (Level 4)&quot;." title="Standard Exceeded (Level 4)"/>
          <p:cNvGrpSpPr/>
          <p:nvPr/>
        </p:nvGrpSpPr>
        <p:grpSpPr>
          <a:xfrm>
            <a:off x="2551425" y="2522943"/>
            <a:ext cx="4405187" cy="474389"/>
            <a:chOff x="1266592" y="331291"/>
            <a:chExt cx="4053840" cy="474389"/>
          </a:xfrm>
        </p:grpSpPr>
        <p:sp>
          <p:nvSpPr>
            <p:cNvPr id="11" name="Dark Blue Text Box" descr="Dark blue text box containing the text: &quot;Standard Exceeded (Level 4)&quot;." title="Text Box"/>
            <p:cNvSpPr/>
            <p:nvPr/>
          </p:nvSpPr>
          <p:spPr>
            <a:xfrm rot="10800000">
              <a:off x="1266592" y="331291"/>
              <a:ext cx="4053840" cy="474389"/>
            </a:xfrm>
            <a:prstGeom prst="homePlate">
              <a:avLst/>
            </a:prstGeom>
            <a:solidFill>
              <a:srgbClr val="10273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Standard Exceeded (Level 4)" descr="Standard Exceeded (Level 4) text label." title="Standard Exceeded (Level 4)"/>
            <p:cNvSpPr/>
            <p:nvPr/>
          </p:nvSpPr>
          <p:spPr>
            <a:xfrm rot="21600000">
              <a:off x="1385191" y="331291"/>
              <a:ext cx="3935241" cy="4743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5843" tIns="83820" rIns="156464" bIns="83820" numCol="1" spcCol="1270" anchor="ctr" anchorCtr="0">
              <a:noAutofit/>
            </a:bodyPr>
            <a:lstStyle/>
            <a:p>
              <a:pPr lvl="0" algn="ctr" defTabSz="977900">
                <a:lnSpc>
                  <a:spcPct val="90000"/>
                </a:lnSpc>
                <a:spcBef>
                  <a:spcPct val="0"/>
                </a:spcBef>
                <a:spcAft>
                  <a:spcPct val="35000"/>
                </a:spcAft>
              </a:pPr>
              <a:r>
                <a:rPr lang="en-US" sz="2200" dirty="0">
                  <a:latin typeface="Arial" pitchFamily="34" charset="0"/>
                  <a:cs typeface="Arial" pitchFamily="34" charset="0"/>
                </a:rPr>
                <a:t>Standard </a:t>
              </a:r>
              <a:r>
                <a:rPr lang="en-US" sz="2200" dirty="0" smtClean="0">
                  <a:latin typeface="Arial" pitchFamily="34" charset="0"/>
                  <a:cs typeface="Arial" pitchFamily="34" charset="0"/>
                </a:rPr>
                <a:t>Exceeded (Level 4)</a:t>
              </a:r>
              <a:endParaRPr lang="en-US" sz="2200" kern="1200" dirty="0">
                <a:latin typeface="Arial" pitchFamily="34" charset="0"/>
                <a:cs typeface="Arial" pitchFamily="34" charset="0"/>
              </a:endParaRPr>
            </a:p>
          </p:txBody>
        </p:sp>
      </p:grpSp>
      <p:grpSp>
        <p:nvGrpSpPr>
          <p:cNvPr id="13" name="Standard Met (Level 3)" descr="Dark blue text box containing the text: &quot;Standard Met (Level 3)&quot;." title="Standard Met (Level 3)"/>
          <p:cNvGrpSpPr/>
          <p:nvPr/>
        </p:nvGrpSpPr>
        <p:grpSpPr>
          <a:xfrm>
            <a:off x="2551426" y="3475430"/>
            <a:ext cx="4405186" cy="474389"/>
            <a:chOff x="1266592" y="331291"/>
            <a:chExt cx="4053840" cy="474389"/>
          </a:xfrm>
        </p:grpSpPr>
        <p:sp>
          <p:nvSpPr>
            <p:cNvPr id="14" name="Dark Blue Text Box" descr="Dark blue text box containing the text: &quot;Standard Met (Level 3)&quot;." title="Text Box"/>
            <p:cNvSpPr/>
            <p:nvPr/>
          </p:nvSpPr>
          <p:spPr>
            <a:xfrm rot="10800000">
              <a:off x="1266592" y="331291"/>
              <a:ext cx="4053840" cy="474389"/>
            </a:xfrm>
            <a:prstGeom prst="homePlate">
              <a:avLst/>
            </a:prstGeom>
            <a:solidFill>
              <a:srgbClr val="10273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Standard Met (Level 3)" descr="Standard Met (Level 3) text label." title="Standard Met (Level 3)"/>
            <p:cNvSpPr/>
            <p:nvPr/>
          </p:nvSpPr>
          <p:spPr>
            <a:xfrm rot="21600000">
              <a:off x="1385191" y="331291"/>
              <a:ext cx="3935241" cy="4743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5843"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latin typeface="Arial" pitchFamily="34" charset="0"/>
                  <a:cs typeface="Arial" pitchFamily="34" charset="0"/>
                </a:rPr>
                <a:t>Standard Met (Level 3)</a:t>
              </a:r>
              <a:endParaRPr lang="en-US" sz="2200" kern="1200" dirty="0">
                <a:latin typeface="Arial" pitchFamily="34" charset="0"/>
                <a:cs typeface="Arial" pitchFamily="34" charset="0"/>
              </a:endParaRPr>
            </a:p>
          </p:txBody>
        </p:sp>
      </p:grpSp>
      <p:grpSp>
        <p:nvGrpSpPr>
          <p:cNvPr id="18" name="Below Standard" descr="Graphic depicts a dark blue arrow pointing downward with a label that reads &quot;Below Standard.&quot;" title="Below Standard"/>
          <p:cNvGrpSpPr/>
          <p:nvPr/>
        </p:nvGrpSpPr>
        <p:grpSpPr>
          <a:xfrm>
            <a:off x="953105" y="4386807"/>
            <a:ext cx="896190" cy="1656688"/>
            <a:chOff x="953105" y="4386807"/>
            <a:chExt cx="896190" cy="1656688"/>
          </a:xfrm>
        </p:grpSpPr>
        <p:pic>
          <p:nvPicPr>
            <p:cNvPr id="9" name="Arrow Pointing Downward" descr="Blue downward-pointing arrow." title="Arrow Pointing Downward"/>
            <p:cNvPicPr>
              <a:picLocks noChangeAspect="1"/>
            </p:cNvPicPr>
            <p:nvPr/>
          </p:nvPicPr>
          <p:blipFill>
            <a:blip r:embed="rId5"/>
            <a:stretch>
              <a:fillRect/>
            </a:stretch>
          </p:blipFill>
          <p:spPr>
            <a:xfrm>
              <a:off x="953105" y="4427915"/>
              <a:ext cx="896190" cy="1615580"/>
            </a:xfrm>
            <a:prstGeom prst="rect">
              <a:avLst/>
            </a:prstGeom>
          </p:spPr>
        </p:pic>
        <p:pic>
          <p:nvPicPr>
            <p:cNvPr id="16" name="Below Standard" descr="Graphic depicts a dark blue arrow pointing downward with a label that reads &quot;Below Standard.&quot;" title="Below Standard"/>
            <p:cNvPicPr>
              <a:picLocks noChangeAspect="1"/>
            </p:cNvPicPr>
            <p:nvPr/>
          </p:nvPicPr>
          <p:blipFill>
            <a:blip r:embed="rId6"/>
            <a:stretch>
              <a:fillRect/>
            </a:stretch>
          </p:blipFill>
          <p:spPr>
            <a:xfrm>
              <a:off x="1236594" y="4386807"/>
              <a:ext cx="347502" cy="1609483"/>
            </a:xfrm>
            <a:prstGeom prst="rect">
              <a:avLst/>
            </a:prstGeom>
          </p:spPr>
        </p:pic>
      </p:grpSp>
      <p:grpSp>
        <p:nvGrpSpPr>
          <p:cNvPr id="8" name="Standard Nearly Met (Level 2)" descr="Dark blue text box containing the text: &quot;Standard Nearly Met (Level 2)&quot;." title="Standard Nearly Met (Level 2)"/>
          <p:cNvGrpSpPr/>
          <p:nvPr/>
        </p:nvGrpSpPr>
        <p:grpSpPr>
          <a:xfrm>
            <a:off x="2551426" y="4427916"/>
            <a:ext cx="4405186" cy="474390"/>
            <a:chOff x="2551426" y="4427916"/>
            <a:chExt cx="4405186" cy="474390"/>
          </a:xfrm>
        </p:grpSpPr>
        <p:sp>
          <p:nvSpPr>
            <p:cNvPr id="46" name="Dark Blue Text Box" descr="Dark blue text box containing the text: &quot;Standard Nearly Met (Level 2)&quot;." title="Text Box"/>
            <p:cNvSpPr/>
            <p:nvPr/>
          </p:nvSpPr>
          <p:spPr>
            <a:xfrm rot="10800000">
              <a:off x="2551426" y="4427916"/>
              <a:ext cx="4405186" cy="474389"/>
            </a:xfrm>
            <a:prstGeom prst="homePlate">
              <a:avLst/>
            </a:prstGeom>
            <a:solidFill>
              <a:srgbClr val="10273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7" name="Standard Nearly Met (Level 2)" descr="Standard Nearly Met (Level 2) text label." title="Standard Nearly Met (Level 2)"/>
            <p:cNvSpPr/>
            <p:nvPr/>
          </p:nvSpPr>
          <p:spPr>
            <a:xfrm>
              <a:off x="2670025" y="4427917"/>
              <a:ext cx="4286587" cy="4743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5843" tIns="83820" rIns="156464" bIns="83820" numCol="1" spcCol="1270" anchor="ctr" anchorCtr="0">
              <a:noAutofit/>
            </a:bodyPr>
            <a:lstStyle/>
            <a:p>
              <a:pPr lvl="0" algn="ctr" defTabSz="977900">
                <a:lnSpc>
                  <a:spcPct val="90000"/>
                </a:lnSpc>
                <a:spcBef>
                  <a:spcPct val="0"/>
                </a:spcBef>
                <a:spcAft>
                  <a:spcPct val="35000"/>
                </a:spcAft>
              </a:pPr>
              <a:r>
                <a:rPr lang="en-US" sz="2200" dirty="0">
                  <a:latin typeface="Arial" pitchFamily="34" charset="0"/>
                  <a:cs typeface="Arial" pitchFamily="34" charset="0"/>
                </a:rPr>
                <a:t>Standard Nearly Met </a:t>
              </a:r>
              <a:r>
                <a:rPr lang="en-US" sz="2200" dirty="0" smtClean="0">
                  <a:latin typeface="Arial" pitchFamily="34" charset="0"/>
                  <a:cs typeface="Arial" pitchFamily="34" charset="0"/>
                </a:rPr>
                <a:t>(Level 2)</a:t>
              </a:r>
              <a:endParaRPr lang="en-US" sz="2200" kern="1200" dirty="0">
                <a:latin typeface="Arial" pitchFamily="34" charset="0"/>
                <a:cs typeface="Arial" pitchFamily="34" charset="0"/>
              </a:endParaRPr>
            </a:p>
          </p:txBody>
        </p:sp>
      </p:grpSp>
      <p:grpSp>
        <p:nvGrpSpPr>
          <p:cNvPr id="6" name="Standard Not Met (Level 1)" descr="Dark blue text box containing the text: &quot;Standard Not Met (Level 1)&quot;." title="Standard Not Met (Level 1)"/>
          <p:cNvGrpSpPr/>
          <p:nvPr/>
        </p:nvGrpSpPr>
        <p:grpSpPr>
          <a:xfrm>
            <a:off x="2551426" y="5380404"/>
            <a:ext cx="4405186" cy="474390"/>
            <a:chOff x="2551426" y="5380404"/>
            <a:chExt cx="4405186" cy="474390"/>
          </a:xfrm>
        </p:grpSpPr>
        <p:sp>
          <p:nvSpPr>
            <p:cNvPr id="49" name="Dark Blue Text Box" descr="Dark blue text box containing the text: &quot;Standard Not Met (Level 1)&quot;." title="Text Box"/>
            <p:cNvSpPr/>
            <p:nvPr/>
          </p:nvSpPr>
          <p:spPr>
            <a:xfrm rot="10800000">
              <a:off x="2551426" y="5380404"/>
              <a:ext cx="4405186" cy="474389"/>
            </a:xfrm>
            <a:prstGeom prst="homePlate">
              <a:avLst/>
            </a:prstGeom>
            <a:solidFill>
              <a:srgbClr val="10273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Standard Not Met (Level 1)" descr="Standard Not Met (Level 1) text label." title="Standard Not Met (Level 1)"/>
            <p:cNvSpPr/>
            <p:nvPr/>
          </p:nvSpPr>
          <p:spPr>
            <a:xfrm>
              <a:off x="2670025" y="5380405"/>
              <a:ext cx="4286587" cy="4743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5843" tIns="83820" rIns="156464" bIns="83820" numCol="1" spcCol="1270" anchor="ctr" anchorCtr="0">
              <a:noAutofit/>
            </a:bodyPr>
            <a:lstStyle/>
            <a:p>
              <a:pPr lvl="0" algn="ctr" defTabSz="977900">
                <a:lnSpc>
                  <a:spcPct val="90000"/>
                </a:lnSpc>
                <a:spcBef>
                  <a:spcPct val="0"/>
                </a:spcBef>
                <a:spcAft>
                  <a:spcPct val="35000"/>
                </a:spcAft>
              </a:pPr>
              <a:r>
                <a:rPr lang="en-US" sz="2200" dirty="0">
                  <a:latin typeface="Arial" pitchFamily="34" charset="0"/>
                  <a:cs typeface="Arial" pitchFamily="34" charset="0"/>
                </a:rPr>
                <a:t>Standard Not Met </a:t>
              </a:r>
              <a:r>
                <a:rPr lang="en-US" sz="2200" dirty="0" smtClean="0">
                  <a:latin typeface="Arial" pitchFamily="34" charset="0"/>
                  <a:cs typeface="Arial" pitchFamily="34" charset="0"/>
                </a:rPr>
                <a:t>(Level 1)</a:t>
              </a:r>
              <a:endParaRPr lang="en-US" sz="220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ject Area Scores—7 Areas, 3 Levels"/>
          <p:cNvSpPr>
            <a:spLocks noGrp="1"/>
          </p:cNvSpPr>
          <p:nvPr>
            <p:ph type="title"/>
          </p:nvPr>
        </p:nvSpPr>
        <p:spPr>
          <a:xfrm>
            <a:off x="549275" y="352901"/>
            <a:ext cx="8054975" cy="566738"/>
          </a:xfrm>
        </p:spPr>
        <p:txBody>
          <a:bodyPr anchor="ctr"/>
          <a:lstStyle/>
          <a:p>
            <a:r>
              <a:rPr lang="en-US" sz="3600" dirty="0" smtClean="0">
                <a:solidFill>
                  <a:srgbClr val="11376F"/>
                </a:solidFill>
              </a:rPr>
              <a:t>Subject Area Scores –  </a:t>
            </a:r>
            <a:br>
              <a:rPr lang="en-US" sz="3600" dirty="0" smtClean="0">
                <a:solidFill>
                  <a:srgbClr val="11376F"/>
                </a:solidFill>
              </a:rPr>
            </a:br>
            <a:r>
              <a:rPr lang="en-US" sz="2800" dirty="0" smtClean="0">
                <a:solidFill>
                  <a:srgbClr val="11376F"/>
                </a:solidFill>
              </a:rPr>
              <a:t>7 Areas, 3 Levels</a:t>
            </a:r>
            <a:endParaRPr lang="en-US" sz="2800" dirty="0">
              <a:solidFill>
                <a:srgbClr val="11376F"/>
              </a:solidFill>
            </a:endParaRPr>
          </a:p>
        </p:txBody>
      </p:sp>
      <p:sp>
        <p:nvSpPr>
          <p:cNvPr id="15" name="Green Text Box" descr="Green rectangle containing the four areas of English Language Arts/Literacy." title="Green Text Box"/>
          <p:cNvSpPr/>
          <p:nvPr/>
        </p:nvSpPr>
        <p:spPr>
          <a:xfrm>
            <a:off x="3591024" y="1422420"/>
            <a:ext cx="4663440" cy="2240280"/>
          </a:xfrm>
          <a:prstGeom prst="roundRect">
            <a:avLst/>
          </a:prstGeom>
          <a:solidFill>
            <a:srgbClr val="71A640"/>
          </a:solidFill>
          <a:ln>
            <a:solidFill>
              <a:srgbClr val="71A64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English Language Arts/Literacy"/>
          <p:cNvSpPr>
            <a:spLocks noGrp="1"/>
          </p:cNvSpPr>
          <p:nvPr>
            <p:ph sz="half" idx="4294967295"/>
          </p:nvPr>
        </p:nvSpPr>
        <p:spPr>
          <a:xfrm>
            <a:off x="3692724" y="1559262"/>
            <a:ext cx="4559300" cy="2103438"/>
          </a:xfrm>
          <a:noFill/>
          <a:ln w="28575">
            <a:noFill/>
          </a:ln>
        </p:spPr>
        <p:style>
          <a:lnRef idx="0">
            <a:scrgbClr r="0" g="0" b="0"/>
          </a:lnRef>
          <a:fillRef idx="1002">
            <a:schemeClr val="lt1"/>
          </a:fillRef>
          <a:effectRef idx="0">
            <a:scrgbClr r="0" g="0" b="0"/>
          </a:effectRef>
          <a:fontRef idx="major"/>
        </p:style>
        <p:txBody>
          <a:bodyPr>
            <a:normAutofit fontScale="92500"/>
          </a:bodyPr>
          <a:lstStyle/>
          <a:p>
            <a:r>
              <a:rPr lang="en-US" sz="2400" b="1" dirty="0" smtClean="0">
                <a:solidFill>
                  <a:srgbClr val="FFFFFF"/>
                </a:solidFill>
                <a:latin typeface="Arial" pitchFamily="34" charset="0"/>
                <a:cs typeface="Arial" pitchFamily="34" charset="0"/>
              </a:rPr>
              <a:t>English Language Arts/Literacy</a:t>
            </a:r>
          </a:p>
          <a:p>
            <a:pPr marL="457200" indent="-457200">
              <a:buFont typeface="+mj-lt"/>
              <a:buAutoNum type="arabicPeriod"/>
            </a:pPr>
            <a:r>
              <a:rPr lang="en-US" sz="2200" b="1" dirty="0" smtClean="0">
                <a:solidFill>
                  <a:srgbClr val="FFFFFF"/>
                </a:solidFill>
                <a:latin typeface="Arial" pitchFamily="34" charset="0"/>
                <a:cs typeface="Arial" pitchFamily="34" charset="0"/>
              </a:rPr>
              <a:t>Reading </a:t>
            </a:r>
          </a:p>
          <a:p>
            <a:pPr marL="457200" indent="-457200">
              <a:buFont typeface="+mj-lt"/>
              <a:buAutoNum type="arabicPeriod"/>
            </a:pPr>
            <a:r>
              <a:rPr lang="en-US" sz="2200" b="1" dirty="0" smtClean="0">
                <a:solidFill>
                  <a:srgbClr val="FFFFFF"/>
                </a:solidFill>
                <a:latin typeface="Arial" pitchFamily="34" charset="0"/>
                <a:cs typeface="Arial" pitchFamily="34" charset="0"/>
              </a:rPr>
              <a:t>Writing</a:t>
            </a:r>
          </a:p>
          <a:p>
            <a:pPr marL="457200" indent="-457200">
              <a:buFont typeface="+mj-lt"/>
              <a:buAutoNum type="arabicPeriod"/>
            </a:pPr>
            <a:r>
              <a:rPr lang="en-US" sz="2200" b="1" dirty="0" smtClean="0">
                <a:solidFill>
                  <a:srgbClr val="FFFFFF"/>
                </a:solidFill>
                <a:latin typeface="Arial" pitchFamily="34" charset="0"/>
                <a:cs typeface="Arial" pitchFamily="34" charset="0"/>
              </a:rPr>
              <a:t>Listening</a:t>
            </a:r>
          </a:p>
          <a:p>
            <a:pPr marL="457200" indent="-457200">
              <a:buFont typeface="+mj-lt"/>
              <a:buAutoNum type="arabicPeriod"/>
            </a:pPr>
            <a:r>
              <a:rPr lang="en-US" sz="2200" b="1" dirty="0" smtClean="0">
                <a:solidFill>
                  <a:srgbClr val="FFFFFF"/>
                </a:solidFill>
                <a:latin typeface="Arial" pitchFamily="34" charset="0"/>
                <a:cs typeface="Arial" pitchFamily="34" charset="0"/>
              </a:rPr>
              <a:t>Research/Inquiry</a:t>
            </a:r>
            <a:endParaRPr lang="en-US" sz="2200" b="1" dirty="0">
              <a:solidFill>
                <a:srgbClr val="FFFFFF"/>
              </a:solidFill>
              <a:latin typeface="Arial" pitchFamily="34" charset="0"/>
              <a:cs typeface="Arial" pitchFamily="34" charset="0"/>
            </a:endParaRPr>
          </a:p>
        </p:txBody>
      </p:sp>
      <p:sp>
        <p:nvSpPr>
          <p:cNvPr id="17" name="Dark Blue Text Box" descr="Blue rectangle containing the three areas of Mathematics." title="Blue Text Box"/>
          <p:cNvSpPr/>
          <p:nvPr/>
        </p:nvSpPr>
        <p:spPr>
          <a:xfrm>
            <a:off x="3591024" y="4095426"/>
            <a:ext cx="4663440" cy="2377440"/>
          </a:xfrm>
          <a:prstGeom prst="roundRect">
            <a:avLst/>
          </a:prstGeom>
          <a:solidFill>
            <a:srgbClr val="11376F">
              <a:alpha val="84000"/>
            </a:srgbClr>
          </a:solidFill>
          <a:ln>
            <a:solidFill>
              <a:srgbClr val="10273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Mathematics"/>
          <p:cNvSpPr>
            <a:spLocks noGrp="1"/>
          </p:cNvSpPr>
          <p:nvPr>
            <p:ph sz="half" idx="4294967295"/>
          </p:nvPr>
        </p:nvSpPr>
        <p:spPr>
          <a:xfrm>
            <a:off x="3754219" y="4232427"/>
            <a:ext cx="4337050" cy="2103438"/>
          </a:xfrm>
          <a:noFill/>
          <a:ln w="28575">
            <a:noFill/>
          </a:ln>
        </p:spPr>
        <p:txBody>
          <a:bodyPr>
            <a:normAutofit/>
          </a:bodyPr>
          <a:lstStyle/>
          <a:p>
            <a:r>
              <a:rPr lang="en-US" sz="2400" b="1" dirty="0" smtClean="0">
                <a:solidFill>
                  <a:srgbClr val="FFFFFF"/>
                </a:solidFill>
                <a:ea typeface="+mj-ea"/>
              </a:rPr>
              <a:t>Mathematics</a:t>
            </a:r>
          </a:p>
          <a:p>
            <a:pPr marL="457200" indent="-457200">
              <a:buFont typeface="+mj-lt"/>
              <a:buAutoNum type="arabicPeriod"/>
            </a:pPr>
            <a:r>
              <a:rPr lang="en-US" sz="2200" b="1" dirty="0" smtClean="0">
                <a:solidFill>
                  <a:srgbClr val="FFFFFF"/>
                </a:solidFill>
                <a:ea typeface="+mj-ea"/>
              </a:rPr>
              <a:t>Concepts &amp; Procedures</a:t>
            </a:r>
          </a:p>
          <a:p>
            <a:pPr marL="457200" indent="-457200">
              <a:buFont typeface="+mj-lt"/>
              <a:buAutoNum type="arabicPeriod"/>
            </a:pPr>
            <a:r>
              <a:rPr lang="en-US" sz="2200" b="1" dirty="0" smtClean="0">
                <a:solidFill>
                  <a:srgbClr val="FFFFFF"/>
                </a:solidFill>
                <a:ea typeface="+mj-ea"/>
              </a:rPr>
              <a:t>Problem Solving and </a:t>
            </a:r>
            <a:r>
              <a:rPr lang="en-US" sz="2200" b="1" dirty="0">
                <a:solidFill>
                  <a:srgbClr val="FFFFFF"/>
                </a:solidFill>
              </a:rPr>
              <a:t>Modeling &amp; Data Analysis</a:t>
            </a:r>
          </a:p>
          <a:p>
            <a:pPr marL="457200" indent="-457200">
              <a:buFont typeface="+mj-lt"/>
              <a:buAutoNum type="arabicPeriod"/>
            </a:pPr>
            <a:r>
              <a:rPr lang="en-US" sz="2200" b="1" dirty="0" smtClean="0">
                <a:solidFill>
                  <a:srgbClr val="FFFFFF"/>
                </a:solidFill>
                <a:ea typeface="+mj-ea"/>
              </a:rPr>
              <a:t>Communicating Reasoning</a:t>
            </a:r>
          </a:p>
        </p:txBody>
      </p:sp>
      <p:sp>
        <p:nvSpPr>
          <p:cNvPr id="12" name="Above Standard"/>
          <p:cNvSpPr txBox="1"/>
          <p:nvPr/>
        </p:nvSpPr>
        <p:spPr>
          <a:xfrm>
            <a:off x="1587600" y="2031177"/>
            <a:ext cx="1828800" cy="338554"/>
          </a:xfrm>
          <a:prstGeom prst="rect">
            <a:avLst/>
          </a:prstGeom>
          <a:noFill/>
        </p:spPr>
        <p:txBody>
          <a:bodyPr wrap="square" rtlCol="0">
            <a:spAutoFit/>
          </a:bodyPr>
          <a:lstStyle/>
          <a:p>
            <a:r>
              <a:rPr lang="en-US" sz="1600" b="1" dirty="0" smtClean="0">
                <a:solidFill>
                  <a:srgbClr val="2B447D"/>
                </a:solidFill>
              </a:rPr>
              <a:t>Above Standard </a:t>
            </a:r>
            <a:endParaRPr lang="en-US" sz="1600" b="1" dirty="0">
              <a:solidFill>
                <a:srgbClr val="2B447D"/>
              </a:solidFill>
            </a:endParaRPr>
          </a:p>
        </p:txBody>
      </p:sp>
      <p:grpSp>
        <p:nvGrpSpPr>
          <p:cNvPr id="18" name="Above Standard" descr="Graphic depicts a dark blue arrow pointing upward with a label that reads &quot;Above Standard.&quot;" title="Above Standard Arrow"/>
          <p:cNvGrpSpPr/>
          <p:nvPr/>
        </p:nvGrpSpPr>
        <p:grpSpPr>
          <a:xfrm>
            <a:off x="800100" y="1314655"/>
            <a:ext cx="777489" cy="1579879"/>
            <a:chOff x="736600" y="1213055"/>
            <a:chExt cx="777489" cy="1579879"/>
          </a:xfrm>
        </p:grpSpPr>
        <p:sp>
          <p:nvSpPr>
            <p:cNvPr id="7" name="Arrow Pointing Upward"/>
            <p:cNvSpPr/>
            <p:nvPr/>
          </p:nvSpPr>
          <p:spPr>
            <a:xfrm rot="5400000">
              <a:off x="348105" y="1601550"/>
              <a:ext cx="1554480" cy="777489"/>
            </a:xfrm>
            <a:prstGeom prst="left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bove Standard"/>
            <p:cNvSpPr txBox="1"/>
            <p:nvPr/>
          </p:nvSpPr>
          <p:spPr>
            <a:xfrm rot="16200000">
              <a:off x="291214" y="1924254"/>
              <a:ext cx="1554480" cy="182880"/>
            </a:xfrm>
            <a:prstGeom prst="rect">
              <a:avLst/>
            </a:prstGeom>
            <a:noFill/>
          </p:spPr>
          <p:txBody>
            <a:bodyPr wrap="square" rtlCol="0">
              <a:spAutoFit/>
            </a:bodyPr>
            <a:lstStyle/>
            <a:p>
              <a:r>
                <a:rPr lang="en-US" sz="1300" b="1" dirty="0" smtClean="0">
                  <a:solidFill>
                    <a:schemeClr val="bg2"/>
                  </a:solidFill>
                </a:rPr>
                <a:t>Above Standard </a:t>
              </a:r>
              <a:endParaRPr lang="en-US" sz="1300" b="1" dirty="0">
                <a:solidFill>
                  <a:schemeClr val="bg2"/>
                </a:solidFill>
              </a:endParaRPr>
            </a:p>
          </p:txBody>
        </p:sp>
      </p:grpSp>
      <p:sp>
        <p:nvSpPr>
          <p:cNvPr id="13" name="Near Standard"/>
          <p:cNvSpPr txBox="1"/>
          <p:nvPr/>
        </p:nvSpPr>
        <p:spPr>
          <a:xfrm>
            <a:off x="1587600" y="3792347"/>
            <a:ext cx="1920240" cy="338554"/>
          </a:xfrm>
          <a:prstGeom prst="rect">
            <a:avLst/>
          </a:prstGeom>
          <a:noFill/>
        </p:spPr>
        <p:txBody>
          <a:bodyPr wrap="square" rtlCol="0">
            <a:spAutoFit/>
          </a:bodyPr>
          <a:lstStyle/>
          <a:p>
            <a:r>
              <a:rPr lang="en-US" sz="1600" b="1" dirty="0" smtClean="0">
                <a:solidFill>
                  <a:srgbClr val="2B447D"/>
                </a:solidFill>
              </a:rPr>
              <a:t>Near Standard </a:t>
            </a:r>
            <a:endParaRPr lang="en-US" sz="1600" b="1" dirty="0">
              <a:solidFill>
                <a:srgbClr val="2B447D"/>
              </a:solidFill>
            </a:endParaRPr>
          </a:p>
        </p:txBody>
      </p:sp>
      <p:grpSp>
        <p:nvGrpSpPr>
          <p:cNvPr id="19" name="Near Standard" descr="Graphic depicts a dark blue double-sided arrow pointing upward and downward with a label that reads &quot;Near Standard.&quot;" title="Near Standard Arrow"/>
          <p:cNvGrpSpPr/>
          <p:nvPr/>
        </p:nvGrpSpPr>
        <p:grpSpPr>
          <a:xfrm>
            <a:off x="785815" y="3068410"/>
            <a:ext cx="801786" cy="1783661"/>
            <a:chOff x="722315" y="2966810"/>
            <a:chExt cx="801786" cy="1783661"/>
          </a:xfrm>
        </p:grpSpPr>
        <p:sp>
          <p:nvSpPr>
            <p:cNvPr id="5" name="Double-Sided Arrow Pointing Up and Down"/>
            <p:cNvSpPr/>
            <p:nvPr/>
          </p:nvSpPr>
          <p:spPr>
            <a:xfrm rot="16200000">
              <a:off x="232761" y="3459132"/>
              <a:ext cx="1780893" cy="801786"/>
            </a:xfrm>
            <a:prstGeom prst="leftRightArrow">
              <a:avLst/>
            </a:prstGeom>
            <a:solidFill>
              <a:srgbClr val="37609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Near Standard"/>
            <p:cNvSpPr txBox="1"/>
            <p:nvPr/>
          </p:nvSpPr>
          <p:spPr>
            <a:xfrm rot="16200000">
              <a:off x="224953" y="3711063"/>
              <a:ext cx="1780893" cy="292388"/>
            </a:xfrm>
            <a:prstGeom prst="rect">
              <a:avLst/>
            </a:prstGeom>
            <a:noFill/>
          </p:spPr>
          <p:txBody>
            <a:bodyPr wrap="square" rtlCol="0">
              <a:spAutoFit/>
            </a:bodyPr>
            <a:lstStyle/>
            <a:p>
              <a:pPr algn="ctr"/>
              <a:r>
                <a:rPr lang="en-US" sz="1300" b="1" dirty="0" smtClean="0">
                  <a:solidFill>
                    <a:srgbClr val="EEECE1"/>
                  </a:solidFill>
                </a:rPr>
                <a:t>Near Standard </a:t>
              </a:r>
              <a:endParaRPr lang="en-US" sz="1300" b="1" dirty="0">
                <a:solidFill>
                  <a:srgbClr val="EEECE1"/>
                </a:solidFill>
              </a:endParaRPr>
            </a:p>
          </p:txBody>
        </p:sp>
      </p:grpSp>
      <p:sp>
        <p:nvSpPr>
          <p:cNvPr id="14" name="Below Standard"/>
          <p:cNvSpPr txBox="1"/>
          <p:nvPr/>
        </p:nvSpPr>
        <p:spPr>
          <a:xfrm>
            <a:off x="1587600" y="5462799"/>
            <a:ext cx="1828800" cy="338554"/>
          </a:xfrm>
          <a:prstGeom prst="rect">
            <a:avLst/>
          </a:prstGeom>
          <a:noFill/>
        </p:spPr>
        <p:txBody>
          <a:bodyPr wrap="square" rtlCol="0">
            <a:spAutoFit/>
          </a:bodyPr>
          <a:lstStyle/>
          <a:p>
            <a:r>
              <a:rPr lang="en-US" sz="1600" b="1" dirty="0" smtClean="0">
                <a:solidFill>
                  <a:srgbClr val="2B447D"/>
                </a:solidFill>
              </a:rPr>
              <a:t>Below  Standard </a:t>
            </a:r>
            <a:endParaRPr lang="en-US" sz="1600" b="1" dirty="0">
              <a:solidFill>
                <a:srgbClr val="2B447D"/>
              </a:solidFill>
            </a:endParaRPr>
          </a:p>
        </p:txBody>
      </p:sp>
      <p:grpSp>
        <p:nvGrpSpPr>
          <p:cNvPr id="16" name="Below Standard" descr="Graphic depicts a dark blue arrow pointing downward with a label that reads &quot;Below Standard.&quot;" title="Below Standard Arrow"/>
          <p:cNvGrpSpPr/>
          <p:nvPr/>
        </p:nvGrpSpPr>
        <p:grpSpPr>
          <a:xfrm>
            <a:off x="785815" y="5000624"/>
            <a:ext cx="801786" cy="1608336"/>
            <a:chOff x="722315" y="4899024"/>
            <a:chExt cx="801786" cy="1608336"/>
          </a:xfrm>
        </p:grpSpPr>
        <p:sp>
          <p:nvSpPr>
            <p:cNvPr id="6" name="Arrow Pointing Downward"/>
            <p:cNvSpPr/>
            <p:nvPr/>
          </p:nvSpPr>
          <p:spPr>
            <a:xfrm rot="16200000">
              <a:off x="365897" y="5327699"/>
              <a:ext cx="1514622" cy="801786"/>
            </a:xfrm>
            <a:prstGeom prst="leftArrow">
              <a:avLst/>
            </a:prstGeom>
            <a:solidFill>
              <a:srgbClr val="37609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Below Standard"/>
            <p:cNvSpPr txBox="1"/>
            <p:nvPr/>
          </p:nvSpPr>
          <p:spPr>
            <a:xfrm rot="16200000">
              <a:off x="264286" y="5611752"/>
              <a:ext cx="1608336" cy="182880"/>
            </a:xfrm>
            <a:prstGeom prst="rect">
              <a:avLst/>
            </a:prstGeom>
            <a:noFill/>
          </p:spPr>
          <p:txBody>
            <a:bodyPr wrap="square" rtlCol="0">
              <a:spAutoFit/>
            </a:bodyPr>
            <a:lstStyle/>
            <a:p>
              <a:pPr algn="ctr"/>
              <a:r>
                <a:rPr lang="en-US" sz="1300" b="1" dirty="0" smtClean="0">
                  <a:solidFill>
                    <a:srgbClr val="EEECE1"/>
                  </a:solidFill>
                </a:rPr>
                <a:t>Below  Standard </a:t>
              </a:r>
              <a:endParaRPr lang="en-US" sz="1300" b="1" dirty="0">
                <a:solidFill>
                  <a:srgbClr val="EEECE1"/>
                </a:solidFill>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w Did Our Students Perform?"/>
          <p:cNvSpPr>
            <a:spLocks noGrp="1"/>
          </p:cNvSpPr>
          <p:nvPr>
            <p:ph type="title"/>
          </p:nvPr>
        </p:nvSpPr>
        <p:spPr/>
        <p:txBody>
          <a:bodyPr/>
          <a:lstStyle/>
          <a:p>
            <a:r>
              <a:rPr lang="en-US" sz="3600" dirty="0" smtClean="0"/>
              <a:t>How Did Our Students Perform?</a:t>
            </a:r>
            <a:r>
              <a:rPr lang="en-US" dirty="0" smtClean="0"/>
              <a:t/>
            </a:r>
            <a:br>
              <a:rPr lang="en-US" dirty="0" smtClean="0"/>
            </a:br>
            <a:r>
              <a:rPr lang="en-US" sz="2800" dirty="0" smtClean="0"/>
              <a:t>English-Language Arts/Literacy by Grade</a:t>
            </a:r>
            <a:endParaRPr lang="en-US" dirty="0"/>
          </a:p>
        </p:txBody>
      </p:sp>
      <p:graphicFrame>
        <p:nvGraphicFramePr>
          <p:cNvPr id="4" name="English-Language Arts/Literacy Performance by Grade Table" descr="This blank table can be customized with test grades from your school. This table is used to present the percent of students meeting or exceeding standards by grade, compared to district, state, and the previous year." title="English–Language Arts/Literacy Performance by Grade"/>
          <p:cNvGraphicFramePr>
            <a:graphicFrameLocks noGrp="1"/>
          </p:cNvGraphicFramePr>
          <p:nvPr>
            <p:extLst>
              <p:ext uri="{D42A27DB-BD31-4B8C-83A1-F6EECF244321}">
                <p14:modId xmlns:p14="http://schemas.microsoft.com/office/powerpoint/2010/main" val="1257377155"/>
              </p:ext>
            </p:extLst>
          </p:nvPr>
        </p:nvGraphicFramePr>
        <p:xfrm>
          <a:off x="773292" y="1380036"/>
          <a:ext cx="7667165" cy="5052451"/>
        </p:xfrm>
        <a:graphic>
          <a:graphicData uri="http://schemas.openxmlformats.org/drawingml/2006/table">
            <a:tbl>
              <a:tblPr firstRow="1" bandRow="1">
                <a:tableStyleId>{5C22544A-7EE6-4342-B048-85BDC9FD1C3A}</a:tableStyleId>
              </a:tblPr>
              <a:tblGrid>
                <a:gridCol w="1533433">
                  <a:extLst>
                    <a:ext uri="{9D8B030D-6E8A-4147-A177-3AD203B41FA5}">
                      <a16:colId xmlns="" xmlns:a16="http://schemas.microsoft.com/office/drawing/2014/main" val="2609217265"/>
                    </a:ext>
                  </a:extLst>
                </a:gridCol>
                <a:gridCol w="1533433">
                  <a:extLst>
                    <a:ext uri="{9D8B030D-6E8A-4147-A177-3AD203B41FA5}">
                      <a16:colId xmlns="" xmlns:a16="http://schemas.microsoft.com/office/drawing/2014/main" val="1029909427"/>
                    </a:ext>
                  </a:extLst>
                </a:gridCol>
                <a:gridCol w="1533433">
                  <a:extLst>
                    <a:ext uri="{9D8B030D-6E8A-4147-A177-3AD203B41FA5}">
                      <a16:colId xmlns="" xmlns:a16="http://schemas.microsoft.com/office/drawing/2014/main" val="3984873541"/>
                    </a:ext>
                  </a:extLst>
                </a:gridCol>
                <a:gridCol w="1533433">
                  <a:extLst>
                    <a:ext uri="{9D8B030D-6E8A-4147-A177-3AD203B41FA5}">
                      <a16:colId xmlns="" xmlns:a16="http://schemas.microsoft.com/office/drawing/2014/main" val="1211934752"/>
                    </a:ext>
                  </a:extLst>
                </a:gridCol>
                <a:gridCol w="1533433">
                  <a:extLst>
                    <a:ext uri="{9D8B030D-6E8A-4147-A177-3AD203B41FA5}">
                      <a16:colId xmlns="" xmlns:a16="http://schemas.microsoft.com/office/drawing/2014/main" val="4210066162"/>
                    </a:ext>
                  </a:extLst>
                </a:gridCol>
              </a:tblGrid>
              <a:tr h="1522987">
                <a:tc>
                  <a:txBody>
                    <a:bodyPr/>
                    <a:lstStyle/>
                    <a:p>
                      <a:pPr algn="ctr">
                        <a:lnSpc>
                          <a:spcPct val="100000"/>
                        </a:lnSpc>
                        <a:spcBef>
                          <a:spcPts val="1800"/>
                        </a:spcBef>
                        <a:spcAft>
                          <a:spcPts val="1800"/>
                        </a:spcAft>
                      </a:pPr>
                      <a:r>
                        <a:rPr lang="en-US" dirty="0" smtClean="0"/>
                        <a:t>Grade</a:t>
                      </a:r>
                      <a:endParaRPr lang="en-US" dirty="0"/>
                    </a:p>
                  </a:txBody>
                  <a:tcPr anchor="ctr"/>
                </a:tc>
                <a:tc>
                  <a:txBody>
                    <a:bodyPr/>
                    <a:lstStyle/>
                    <a:p>
                      <a:pPr algn="ctr"/>
                      <a:r>
                        <a:rPr lang="en-US" dirty="0" smtClean="0"/>
                        <a:t>Percent</a:t>
                      </a:r>
                      <a:r>
                        <a:rPr lang="en-US" baseline="0" dirty="0" smtClean="0"/>
                        <a:t> Meeting or Exceeding Standards</a:t>
                      </a:r>
                      <a:endParaRPr lang="en-US" dirty="0"/>
                    </a:p>
                  </a:txBody>
                  <a:tcPr anchor="ctr"/>
                </a:tc>
                <a:tc>
                  <a:txBody>
                    <a:bodyPr/>
                    <a:lstStyle/>
                    <a:p>
                      <a:pPr algn="ctr">
                        <a:lnSpc>
                          <a:spcPct val="100000"/>
                        </a:lnSpc>
                        <a:spcBef>
                          <a:spcPts val="1800"/>
                        </a:spcBef>
                        <a:spcAft>
                          <a:spcPts val="1800"/>
                        </a:spcAft>
                      </a:pPr>
                      <a:r>
                        <a:rPr lang="en-US" dirty="0" smtClean="0"/>
                        <a:t>Compared to District</a:t>
                      </a:r>
                      <a:endParaRPr lang="en-US" dirty="0"/>
                    </a:p>
                  </a:txBody>
                  <a:tcPr anchor="ctr"/>
                </a:tc>
                <a:tc>
                  <a:txBody>
                    <a:bodyPr/>
                    <a:lstStyle/>
                    <a:p>
                      <a:pPr algn="ctr">
                        <a:lnSpc>
                          <a:spcPct val="100000"/>
                        </a:lnSpc>
                        <a:spcBef>
                          <a:spcPts val="1800"/>
                        </a:spcBef>
                        <a:spcAft>
                          <a:spcPts val="1800"/>
                        </a:spcAft>
                      </a:pPr>
                      <a:r>
                        <a:rPr lang="en-US" dirty="0" smtClean="0"/>
                        <a:t>Compared</a:t>
                      </a:r>
                      <a:r>
                        <a:rPr lang="en-US" baseline="0" dirty="0" smtClean="0"/>
                        <a:t> to State</a:t>
                      </a:r>
                      <a:endParaRPr lang="en-US" dirty="0"/>
                    </a:p>
                  </a:txBody>
                  <a:tcPr anchor="ctr"/>
                </a:tc>
                <a:tc>
                  <a:txBody>
                    <a:bodyPr/>
                    <a:lstStyle/>
                    <a:p>
                      <a:pPr algn="ctr">
                        <a:lnSpc>
                          <a:spcPct val="100000"/>
                        </a:lnSpc>
                        <a:spcBef>
                          <a:spcPts val="1800"/>
                        </a:spcBef>
                        <a:spcAft>
                          <a:spcPts val="1800"/>
                        </a:spcAft>
                      </a:pPr>
                      <a:r>
                        <a:rPr lang="en-US" dirty="0" smtClean="0"/>
                        <a:t>Compared</a:t>
                      </a:r>
                      <a:r>
                        <a:rPr lang="en-US" baseline="0" dirty="0" smtClean="0"/>
                        <a:t> to Last Year</a:t>
                      </a:r>
                      <a:endParaRPr lang="en-US" dirty="0"/>
                    </a:p>
                  </a:txBody>
                  <a:tcPr anchor="ctr"/>
                </a:tc>
                <a:extLst>
                  <a:ext uri="{0D108BD9-81ED-4DB2-BD59-A6C34878D82A}">
                    <a16:rowId xmlns="" xmlns:a16="http://schemas.microsoft.com/office/drawing/2014/main" val="973887335"/>
                  </a:ext>
                </a:extLst>
              </a:tr>
              <a:tr h="882366">
                <a:tc>
                  <a:txBody>
                    <a:bodyPr/>
                    <a:lstStyle/>
                    <a:p>
                      <a:pPr algn="ctr">
                        <a:lnSpc>
                          <a:spcPct val="100000"/>
                        </a:lnSpc>
                        <a:spcBef>
                          <a:spcPts val="1800"/>
                        </a:spcBef>
                        <a:spcAft>
                          <a:spcPts val="1800"/>
                        </a:spcAft>
                      </a:pPr>
                      <a:r>
                        <a:rPr lang="en-US" dirty="0" smtClean="0"/>
                        <a:t>3</a:t>
                      </a:r>
                      <a:endParaRPr lang="en-US" dirty="0"/>
                    </a:p>
                  </a:txBody>
                  <a:tcPr anchor="ctr"/>
                </a:tc>
                <a:tc>
                  <a:txBody>
                    <a:bodyPr/>
                    <a:lstStyle/>
                    <a:p>
                      <a:pPr algn="ctr">
                        <a:lnSpc>
                          <a:spcPct val="100000"/>
                        </a:lnSpc>
                        <a:spcBef>
                          <a:spcPts val="1800"/>
                        </a:spcBef>
                        <a:spcAft>
                          <a:spcPts val="1800"/>
                        </a:spcAft>
                      </a:pPr>
                      <a:r>
                        <a:rPr lang="en-US" dirty="0" smtClean="0"/>
                        <a:t>xx%</a:t>
                      </a:r>
                      <a:endParaRPr lang="en-US" dirty="0"/>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180136564"/>
                  </a:ext>
                </a:extLst>
              </a:tr>
              <a:tr h="882366">
                <a:tc>
                  <a:txBody>
                    <a:bodyPr/>
                    <a:lstStyle/>
                    <a:p>
                      <a:pPr algn="ctr">
                        <a:lnSpc>
                          <a:spcPct val="100000"/>
                        </a:lnSpc>
                        <a:spcBef>
                          <a:spcPts val="1800"/>
                        </a:spcBef>
                        <a:spcAft>
                          <a:spcPts val="1800"/>
                        </a:spcAft>
                      </a:pPr>
                      <a:r>
                        <a:rPr lang="en-US" dirty="0" smtClean="0"/>
                        <a:t>4</a:t>
                      </a:r>
                      <a:endParaRPr lang="en-US" dirty="0"/>
                    </a:p>
                  </a:txBody>
                  <a:tcPr anchor="ctr"/>
                </a:tc>
                <a:tc>
                  <a:txBody>
                    <a:bodyPr/>
                    <a:lstStyle/>
                    <a:p>
                      <a:pPr algn="ctr">
                        <a:lnSpc>
                          <a:spcPct val="100000"/>
                        </a:lnSpc>
                        <a:spcBef>
                          <a:spcPts val="1800"/>
                        </a:spcBef>
                        <a:spcAft>
                          <a:spcPts val="1800"/>
                        </a:spcAft>
                      </a:pPr>
                      <a:r>
                        <a:rPr lang="en-US" dirty="0" smtClean="0"/>
                        <a:t>xx%</a:t>
                      </a:r>
                      <a:endParaRPr lang="en-US" dirty="0"/>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1630032212"/>
                  </a:ext>
                </a:extLst>
              </a:tr>
              <a:tr h="882366">
                <a:tc>
                  <a:txBody>
                    <a:bodyPr/>
                    <a:lstStyle/>
                    <a:p>
                      <a:pPr algn="ctr">
                        <a:lnSpc>
                          <a:spcPct val="100000"/>
                        </a:lnSpc>
                        <a:spcBef>
                          <a:spcPts val="1800"/>
                        </a:spcBef>
                        <a:spcAft>
                          <a:spcPts val="1800"/>
                        </a:spcAft>
                      </a:pPr>
                      <a:r>
                        <a:rPr lang="en-US" dirty="0" smtClean="0"/>
                        <a:t>5</a:t>
                      </a:r>
                      <a:endParaRPr lang="en-US" dirty="0"/>
                    </a:p>
                  </a:txBody>
                  <a:tcPr anchor="ctr"/>
                </a:tc>
                <a:tc>
                  <a:txBody>
                    <a:bodyPr/>
                    <a:lstStyle/>
                    <a:p>
                      <a:pPr algn="ctr">
                        <a:lnSpc>
                          <a:spcPct val="100000"/>
                        </a:lnSpc>
                        <a:spcBef>
                          <a:spcPts val="1800"/>
                        </a:spcBef>
                        <a:spcAft>
                          <a:spcPts val="1800"/>
                        </a:spcAft>
                      </a:pPr>
                      <a:r>
                        <a:rPr lang="en-US" dirty="0" smtClean="0"/>
                        <a:t>xx%</a:t>
                      </a:r>
                      <a:endParaRPr lang="en-US" dirty="0"/>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3286519185"/>
                  </a:ext>
                </a:extLst>
              </a:tr>
              <a:tr h="882366">
                <a:tc>
                  <a:txBody>
                    <a:bodyPr/>
                    <a:lstStyle/>
                    <a:p>
                      <a:pPr algn="ctr">
                        <a:lnSpc>
                          <a:spcPct val="100000"/>
                        </a:lnSpc>
                        <a:spcBef>
                          <a:spcPts val="1800"/>
                        </a:spcBef>
                        <a:spcAft>
                          <a:spcPts val="1800"/>
                        </a:spcAft>
                      </a:pPr>
                      <a:r>
                        <a:rPr lang="en-US" dirty="0" smtClean="0"/>
                        <a:t>All</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lang="en-US" dirty="0" smtClean="0"/>
                        <a:t>xx%</a:t>
                      </a: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518325931"/>
                  </a:ext>
                </a:extLst>
              </a:tr>
            </a:tbl>
          </a:graphicData>
        </a:graphic>
      </p:graphicFrame>
      <p:sp>
        <p:nvSpPr>
          <p:cNvPr id="5" name="Sample Up Arrow" descr="Dark blue upward-pointing arrow displayed in &quot;Compared to District&quot; cell of table indicates an overall greater percentage of students meeting or exceeding standards when compared to district performance." title="Compared to District—Grade 3"/>
          <p:cNvSpPr/>
          <p:nvPr/>
        </p:nvSpPr>
        <p:spPr>
          <a:xfrm>
            <a:off x="3952450" y="2960199"/>
            <a:ext cx="1308847" cy="749303"/>
          </a:xfrm>
          <a:prstGeom prst="upArrow">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XX%</a:t>
            </a:r>
            <a:endParaRPr lang="en-US" sz="1400" b="1" dirty="0"/>
          </a:p>
        </p:txBody>
      </p:sp>
      <p:sp>
        <p:nvSpPr>
          <p:cNvPr id="7" name="Sample Down Arrow" descr="Dark blue downward-pointing arrow displayed in &quot;Compared to State&quot; cell of table indicates an overall lower percentage of students meeting or exceeding standards when compared to state performance." title="Compared to State—Grade 3"/>
          <p:cNvSpPr/>
          <p:nvPr/>
        </p:nvSpPr>
        <p:spPr>
          <a:xfrm>
            <a:off x="5452876" y="2960199"/>
            <a:ext cx="1307592" cy="749808"/>
          </a:xfrm>
          <a:prstGeom prst="down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XX%</a:t>
            </a:r>
            <a:endParaRPr lang="en-US" sz="1600" b="1" dirty="0"/>
          </a:p>
        </p:txBody>
      </p:sp>
      <p:sp>
        <p:nvSpPr>
          <p:cNvPr id="8" name="Sample Double-Sided Arrow" descr="Dark blue double-sided arrow displayed in &quot;Compared to Last Year&quot; cell of table indicates an overall equal percentage of students meeting or exceeding standards when compared to performance from the previous year." title="Compared to Last Year—Grade 3"/>
          <p:cNvSpPr/>
          <p:nvPr/>
        </p:nvSpPr>
        <p:spPr>
          <a:xfrm>
            <a:off x="7030664" y="2960199"/>
            <a:ext cx="1219200" cy="749809"/>
          </a:xfrm>
          <a:prstGeom prst="leftRight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XX%</a:t>
            </a:r>
            <a:endParaRPr lang="en-US" sz="1600" b="1" dirty="0"/>
          </a:p>
        </p:txBody>
      </p:sp>
    </p:spTree>
    <p:extLst>
      <p:ext uri="{BB962C8B-B14F-4D97-AF65-F5344CB8AC3E}">
        <p14:creationId xmlns:p14="http://schemas.microsoft.com/office/powerpoint/2010/main" val="2623454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w Did Our Students Perform?"/>
          <p:cNvSpPr>
            <a:spLocks noGrp="1"/>
          </p:cNvSpPr>
          <p:nvPr>
            <p:ph type="title"/>
          </p:nvPr>
        </p:nvSpPr>
        <p:spPr/>
        <p:txBody>
          <a:bodyPr/>
          <a:lstStyle/>
          <a:p>
            <a:r>
              <a:rPr lang="en-US" sz="3600" dirty="0" smtClean="0"/>
              <a:t>How Did Our Students Perform?</a:t>
            </a:r>
            <a:r>
              <a:rPr lang="en-US" dirty="0" smtClean="0"/>
              <a:t/>
            </a:r>
            <a:br>
              <a:rPr lang="en-US" dirty="0" smtClean="0"/>
            </a:br>
            <a:r>
              <a:rPr lang="en-US" sz="2800" dirty="0" smtClean="0"/>
              <a:t>English-Language Arts/Literacy by Area</a:t>
            </a:r>
            <a:endParaRPr lang="en-US" dirty="0"/>
          </a:p>
        </p:txBody>
      </p:sp>
      <p:graphicFrame>
        <p:nvGraphicFramePr>
          <p:cNvPr id="5" name="English-Language Arts/Literacy Performance by Area" descr="This blank table can be customized with test grades from your school. This table is used to present the percent of students meeting or exceeding standards by area, compared to district, state, and the previous year." title="English–Language Arts/Literacy Performance by Area"/>
          <p:cNvGraphicFramePr>
            <a:graphicFrameLocks noGrp="1"/>
          </p:cNvGraphicFramePr>
          <p:nvPr>
            <p:extLst>
              <p:ext uri="{D42A27DB-BD31-4B8C-83A1-F6EECF244321}">
                <p14:modId xmlns:p14="http://schemas.microsoft.com/office/powerpoint/2010/main" val="1121193415"/>
              </p:ext>
            </p:extLst>
          </p:nvPr>
        </p:nvGraphicFramePr>
        <p:xfrm>
          <a:off x="446138" y="1343207"/>
          <a:ext cx="8240662" cy="5052451"/>
        </p:xfrm>
        <a:graphic>
          <a:graphicData uri="http://schemas.openxmlformats.org/drawingml/2006/table">
            <a:tbl>
              <a:tblPr firstRow="1" bandRow="1">
                <a:tableStyleId>{5C22544A-7EE6-4342-B048-85BDC9FD1C3A}</a:tableStyleId>
              </a:tblPr>
              <a:tblGrid>
                <a:gridCol w="2106930">
                  <a:extLst>
                    <a:ext uri="{9D8B030D-6E8A-4147-A177-3AD203B41FA5}">
                      <a16:colId xmlns="" xmlns:a16="http://schemas.microsoft.com/office/drawing/2014/main" val="2609217265"/>
                    </a:ext>
                  </a:extLst>
                </a:gridCol>
                <a:gridCol w="1533433">
                  <a:extLst>
                    <a:ext uri="{9D8B030D-6E8A-4147-A177-3AD203B41FA5}">
                      <a16:colId xmlns="" xmlns:a16="http://schemas.microsoft.com/office/drawing/2014/main" val="1029909427"/>
                    </a:ext>
                  </a:extLst>
                </a:gridCol>
                <a:gridCol w="1533433">
                  <a:extLst>
                    <a:ext uri="{9D8B030D-6E8A-4147-A177-3AD203B41FA5}">
                      <a16:colId xmlns="" xmlns:a16="http://schemas.microsoft.com/office/drawing/2014/main" val="3984873541"/>
                    </a:ext>
                  </a:extLst>
                </a:gridCol>
                <a:gridCol w="1533433">
                  <a:extLst>
                    <a:ext uri="{9D8B030D-6E8A-4147-A177-3AD203B41FA5}">
                      <a16:colId xmlns="" xmlns:a16="http://schemas.microsoft.com/office/drawing/2014/main" val="1211934752"/>
                    </a:ext>
                  </a:extLst>
                </a:gridCol>
                <a:gridCol w="1533433">
                  <a:extLst>
                    <a:ext uri="{9D8B030D-6E8A-4147-A177-3AD203B41FA5}">
                      <a16:colId xmlns="" xmlns:a16="http://schemas.microsoft.com/office/drawing/2014/main" val="4210066162"/>
                    </a:ext>
                  </a:extLst>
                </a:gridCol>
              </a:tblGrid>
              <a:tr h="1522987">
                <a:tc>
                  <a:txBody>
                    <a:bodyPr/>
                    <a:lstStyle/>
                    <a:p>
                      <a:pPr algn="ctr">
                        <a:lnSpc>
                          <a:spcPct val="100000"/>
                        </a:lnSpc>
                        <a:spcBef>
                          <a:spcPts val="1800"/>
                        </a:spcBef>
                        <a:spcAft>
                          <a:spcPts val="1800"/>
                        </a:spcAft>
                      </a:pPr>
                      <a:r>
                        <a:rPr lang="en-US" dirty="0" smtClean="0"/>
                        <a:t>Area</a:t>
                      </a:r>
                      <a:endParaRPr lang="en-US" dirty="0"/>
                    </a:p>
                  </a:txBody>
                  <a:tcPr anchor="ctr"/>
                </a:tc>
                <a:tc>
                  <a:txBody>
                    <a:bodyPr/>
                    <a:lstStyle/>
                    <a:p>
                      <a:pPr algn="ctr"/>
                      <a:r>
                        <a:rPr lang="en-US" dirty="0" smtClean="0"/>
                        <a:t>Percent</a:t>
                      </a:r>
                      <a:r>
                        <a:rPr lang="en-US" baseline="0" dirty="0" smtClean="0"/>
                        <a:t> Near or Above Standard</a:t>
                      </a:r>
                      <a:endParaRPr lang="en-US" dirty="0"/>
                    </a:p>
                  </a:txBody>
                  <a:tcPr anchor="ctr"/>
                </a:tc>
                <a:tc>
                  <a:txBody>
                    <a:bodyPr/>
                    <a:lstStyle/>
                    <a:p>
                      <a:pPr algn="ctr">
                        <a:lnSpc>
                          <a:spcPct val="100000"/>
                        </a:lnSpc>
                        <a:spcBef>
                          <a:spcPts val="1800"/>
                        </a:spcBef>
                        <a:spcAft>
                          <a:spcPts val="1800"/>
                        </a:spcAft>
                      </a:pPr>
                      <a:r>
                        <a:rPr lang="en-US" dirty="0" smtClean="0"/>
                        <a:t>Compared to District</a:t>
                      </a:r>
                      <a:endParaRPr lang="en-US" dirty="0"/>
                    </a:p>
                  </a:txBody>
                  <a:tcPr anchor="ctr"/>
                </a:tc>
                <a:tc>
                  <a:txBody>
                    <a:bodyPr/>
                    <a:lstStyle/>
                    <a:p>
                      <a:pPr algn="ctr">
                        <a:lnSpc>
                          <a:spcPct val="100000"/>
                        </a:lnSpc>
                        <a:spcBef>
                          <a:spcPts val="1800"/>
                        </a:spcBef>
                        <a:spcAft>
                          <a:spcPts val="1800"/>
                        </a:spcAft>
                      </a:pPr>
                      <a:r>
                        <a:rPr lang="en-US" dirty="0" smtClean="0"/>
                        <a:t>Compared</a:t>
                      </a:r>
                      <a:r>
                        <a:rPr lang="en-US" baseline="0" dirty="0" smtClean="0"/>
                        <a:t> to State</a:t>
                      </a:r>
                      <a:endParaRPr lang="en-US" dirty="0"/>
                    </a:p>
                  </a:txBody>
                  <a:tcPr anchor="ctr"/>
                </a:tc>
                <a:tc>
                  <a:txBody>
                    <a:bodyPr/>
                    <a:lstStyle/>
                    <a:p>
                      <a:pPr algn="ctr">
                        <a:lnSpc>
                          <a:spcPct val="100000"/>
                        </a:lnSpc>
                        <a:spcBef>
                          <a:spcPts val="1800"/>
                        </a:spcBef>
                        <a:spcAft>
                          <a:spcPts val="1800"/>
                        </a:spcAft>
                      </a:pPr>
                      <a:r>
                        <a:rPr lang="en-US" dirty="0" smtClean="0"/>
                        <a:t>Compared</a:t>
                      </a:r>
                      <a:r>
                        <a:rPr lang="en-US" baseline="0" dirty="0" smtClean="0"/>
                        <a:t> to Last Year</a:t>
                      </a:r>
                      <a:endParaRPr lang="en-US" dirty="0"/>
                    </a:p>
                  </a:txBody>
                  <a:tcPr anchor="ctr"/>
                </a:tc>
                <a:extLst>
                  <a:ext uri="{0D108BD9-81ED-4DB2-BD59-A6C34878D82A}">
                    <a16:rowId xmlns="" xmlns:a16="http://schemas.microsoft.com/office/drawing/2014/main" val="973887335"/>
                  </a:ext>
                </a:extLst>
              </a:tr>
              <a:tr h="882366">
                <a:tc>
                  <a:txBody>
                    <a:bodyPr/>
                    <a:lstStyle/>
                    <a:p>
                      <a:pPr algn="ctr">
                        <a:lnSpc>
                          <a:spcPct val="100000"/>
                        </a:lnSpc>
                        <a:spcBef>
                          <a:spcPts val="1800"/>
                        </a:spcBef>
                        <a:spcAft>
                          <a:spcPts val="1800"/>
                        </a:spcAft>
                      </a:pPr>
                      <a:r>
                        <a:rPr lang="en-US" dirty="0" smtClean="0"/>
                        <a:t>Reading</a:t>
                      </a:r>
                      <a:endParaRPr lang="en-US" dirty="0"/>
                    </a:p>
                  </a:txBody>
                  <a:tcPr anchor="ctr"/>
                </a:tc>
                <a:tc>
                  <a:txBody>
                    <a:bodyPr/>
                    <a:lstStyle/>
                    <a:p>
                      <a:pPr algn="ctr">
                        <a:lnSpc>
                          <a:spcPct val="100000"/>
                        </a:lnSpc>
                        <a:spcBef>
                          <a:spcPts val="1800"/>
                        </a:spcBef>
                        <a:spcAft>
                          <a:spcPts val="1800"/>
                        </a:spcAft>
                      </a:pPr>
                      <a:r>
                        <a:rPr lang="en-US" dirty="0" smtClean="0"/>
                        <a:t>xx%</a:t>
                      </a:r>
                      <a:endParaRPr lang="en-US" dirty="0"/>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180136564"/>
                  </a:ext>
                </a:extLst>
              </a:tr>
              <a:tr h="882366">
                <a:tc>
                  <a:txBody>
                    <a:bodyPr/>
                    <a:lstStyle/>
                    <a:p>
                      <a:pPr algn="ctr">
                        <a:lnSpc>
                          <a:spcPct val="100000"/>
                        </a:lnSpc>
                        <a:spcBef>
                          <a:spcPts val="1800"/>
                        </a:spcBef>
                        <a:spcAft>
                          <a:spcPts val="1800"/>
                        </a:spcAft>
                      </a:pPr>
                      <a:r>
                        <a:rPr lang="en-US" dirty="0" smtClean="0"/>
                        <a:t>Writing</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smtClean="0">
                          <a:ln>
                            <a:noFill/>
                          </a:ln>
                          <a:solidFill>
                            <a:srgbClr val="586B7A"/>
                          </a:solidFill>
                          <a:effectLst/>
                          <a:uLnTx/>
                          <a:uFillTx/>
                          <a:latin typeface="Arial" panose="020B0604020202020204"/>
                          <a:ea typeface="+mn-ea"/>
                          <a:cs typeface="+mn-cs"/>
                        </a:rPr>
                        <a:t>xx%</a:t>
                      </a:r>
                      <a:endParaRPr kumimoji="0" lang="en-US" sz="1800" b="0" i="0" u="none" strike="noStrike" kern="1200" cap="none" spc="0" normalizeH="0" baseline="0" noProof="0" dirty="0">
                        <a:ln>
                          <a:noFill/>
                        </a:ln>
                        <a:solidFill>
                          <a:srgbClr val="586B7A"/>
                        </a:solidFill>
                        <a:effectLst/>
                        <a:uLnTx/>
                        <a:uFillTx/>
                        <a:latin typeface="Arial" panose="020B0604020202020204"/>
                        <a:ea typeface="+mn-ea"/>
                        <a:cs typeface="+mn-cs"/>
                      </a:endParaRP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1630032212"/>
                  </a:ext>
                </a:extLst>
              </a:tr>
              <a:tr h="882366">
                <a:tc>
                  <a:txBody>
                    <a:bodyPr/>
                    <a:lstStyle/>
                    <a:p>
                      <a:pPr algn="ctr">
                        <a:lnSpc>
                          <a:spcPct val="100000"/>
                        </a:lnSpc>
                        <a:spcBef>
                          <a:spcPts val="1800"/>
                        </a:spcBef>
                        <a:spcAft>
                          <a:spcPts val="1800"/>
                        </a:spcAft>
                      </a:pPr>
                      <a:r>
                        <a:rPr lang="en-US" dirty="0" smtClean="0"/>
                        <a:t>Listening</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smtClean="0">
                          <a:ln>
                            <a:noFill/>
                          </a:ln>
                          <a:solidFill>
                            <a:srgbClr val="586B7A"/>
                          </a:solidFill>
                          <a:effectLst/>
                          <a:uLnTx/>
                          <a:uFillTx/>
                          <a:latin typeface="Arial" panose="020B0604020202020204"/>
                          <a:ea typeface="+mn-ea"/>
                          <a:cs typeface="+mn-cs"/>
                        </a:rPr>
                        <a:t>xx%</a:t>
                      </a:r>
                      <a:endParaRPr kumimoji="0" lang="en-US" sz="1800" b="0" i="0" u="none" strike="noStrike" kern="1200" cap="none" spc="0" normalizeH="0" baseline="0" noProof="0" dirty="0">
                        <a:ln>
                          <a:noFill/>
                        </a:ln>
                        <a:solidFill>
                          <a:srgbClr val="586B7A"/>
                        </a:solidFill>
                        <a:effectLst/>
                        <a:uLnTx/>
                        <a:uFillTx/>
                        <a:latin typeface="Arial" panose="020B0604020202020204"/>
                        <a:ea typeface="+mn-ea"/>
                        <a:cs typeface="+mn-cs"/>
                      </a:endParaRP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3286519185"/>
                  </a:ext>
                </a:extLst>
              </a:tr>
              <a:tr h="882366">
                <a:tc>
                  <a:txBody>
                    <a:bodyPr/>
                    <a:lstStyle/>
                    <a:p>
                      <a:pPr algn="ctr">
                        <a:lnSpc>
                          <a:spcPct val="100000"/>
                        </a:lnSpc>
                        <a:spcBef>
                          <a:spcPts val="1800"/>
                        </a:spcBef>
                        <a:spcAft>
                          <a:spcPts val="1800"/>
                        </a:spcAft>
                      </a:pPr>
                      <a:r>
                        <a:rPr lang="en-US" dirty="0" smtClean="0"/>
                        <a:t>Research/Inquiry</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dirty="0" smtClean="0">
                          <a:ln>
                            <a:noFill/>
                          </a:ln>
                          <a:solidFill>
                            <a:srgbClr val="586B7A"/>
                          </a:solidFill>
                          <a:effectLst/>
                          <a:uLnTx/>
                          <a:uFillTx/>
                          <a:latin typeface="Arial" panose="020B0604020202020204"/>
                          <a:ea typeface="+mn-ea"/>
                          <a:cs typeface="+mn-cs"/>
                        </a:rPr>
                        <a:t>xx%</a:t>
                      </a:r>
                      <a:endParaRPr kumimoji="0" lang="en-US" sz="1800" b="0" i="0" u="none" strike="noStrike" kern="1200" cap="none" spc="0" normalizeH="0" baseline="0" noProof="0" dirty="0">
                        <a:ln>
                          <a:noFill/>
                        </a:ln>
                        <a:solidFill>
                          <a:srgbClr val="586B7A"/>
                        </a:solidFill>
                        <a:effectLst/>
                        <a:uLnTx/>
                        <a:uFillTx/>
                        <a:latin typeface="Arial" panose="020B0604020202020204"/>
                        <a:ea typeface="+mn-ea"/>
                        <a:cs typeface="+mn-cs"/>
                      </a:endParaRP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3984408003"/>
                  </a:ext>
                </a:extLst>
              </a:tr>
            </a:tbl>
          </a:graphicData>
        </a:graphic>
      </p:graphicFrame>
      <p:sp>
        <p:nvSpPr>
          <p:cNvPr id="7" name="Sample Up Arrow" descr="Dark blue upward-pointing arrow displayed in &quot;Compared to District&quot; cell of table indicates an overall greater percentage of students meeting or exceeding standards when compared to district performance." title="Compared to District—Reading"/>
          <p:cNvSpPr/>
          <p:nvPr/>
        </p:nvSpPr>
        <p:spPr>
          <a:xfrm>
            <a:off x="4210091" y="2914406"/>
            <a:ext cx="1308847" cy="749303"/>
          </a:xfrm>
          <a:prstGeom prst="upArrow">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XX%</a:t>
            </a:r>
            <a:endParaRPr lang="en-US" sz="1400" b="1" dirty="0"/>
          </a:p>
        </p:txBody>
      </p:sp>
      <p:sp>
        <p:nvSpPr>
          <p:cNvPr id="8" name="Sample Down Arrow" descr="Dark blue downward-pointing arrow displayed in &quot;Compared to State&quot; cell of table indicates an overall lower percentage of students meeting or exceeding standards when compared to state performance.&#10;" title="Compared to State—Reading"/>
          <p:cNvSpPr/>
          <p:nvPr/>
        </p:nvSpPr>
        <p:spPr>
          <a:xfrm>
            <a:off x="5664661" y="2929985"/>
            <a:ext cx="1307592" cy="749808"/>
          </a:xfrm>
          <a:prstGeom prst="down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XX%</a:t>
            </a:r>
            <a:endParaRPr lang="en-US" sz="1600" b="1" dirty="0"/>
          </a:p>
        </p:txBody>
      </p:sp>
      <p:sp>
        <p:nvSpPr>
          <p:cNvPr id="9" name="Sample Double-Sided Arrow" descr="Dark blue double-sided arrow displayed in &quot;Compared to Last Year&quot; cell of table indicates an overall equal percentage of students meeting or exceeding standards when compared to performance from the previous year.&#10;" title="Compared to Last Year—Reading"/>
          <p:cNvSpPr/>
          <p:nvPr/>
        </p:nvSpPr>
        <p:spPr>
          <a:xfrm>
            <a:off x="7219926" y="2914406"/>
            <a:ext cx="1219200" cy="749809"/>
          </a:xfrm>
          <a:prstGeom prst="leftRight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smtClean="0"/>
              <a:t>XX%</a:t>
            </a:r>
            <a:endParaRPr lang="en-US" sz="1600" b="1" dirty="0"/>
          </a:p>
        </p:txBody>
      </p:sp>
    </p:spTree>
    <p:extLst>
      <p:ext uri="{BB962C8B-B14F-4D97-AF65-F5344CB8AC3E}">
        <p14:creationId xmlns:p14="http://schemas.microsoft.com/office/powerpoint/2010/main" val="1853356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w Did Our Students Perform?"/>
          <p:cNvSpPr>
            <a:spLocks noGrp="1"/>
          </p:cNvSpPr>
          <p:nvPr>
            <p:ph type="title"/>
          </p:nvPr>
        </p:nvSpPr>
        <p:spPr/>
        <p:txBody>
          <a:bodyPr/>
          <a:lstStyle/>
          <a:p>
            <a:r>
              <a:rPr lang="en-US" sz="3600" dirty="0" smtClean="0"/>
              <a:t>How Did Our Students Perform?</a:t>
            </a:r>
            <a:r>
              <a:rPr lang="en-US" dirty="0" smtClean="0"/>
              <a:t/>
            </a:r>
            <a:br>
              <a:rPr lang="en-US" dirty="0" smtClean="0"/>
            </a:br>
            <a:r>
              <a:rPr lang="en-US" sz="2800" dirty="0" smtClean="0"/>
              <a:t>Mathematics by Grade</a:t>
            </a:r>
            <a:endParaRPr lang="en-US" dirty="0"/>
          </a:p>
        </p:txBody>
      </p:sp>
      <p:graphicFrame>
        <p:nvGraphicFramePr>
          <p:cNvPr id="5" name="Mathematics Performance by Grade" descr="This blank table can be customized with test grades from your school. This table is used to present the percent of students meeting or exceeding standards by grade, compared to district, state, and the previous year.&#10;" title="Mathematics Performance by Grade"/>
          <p:cNvGraphicFramePr>
            <a:graphicFrameLocks noGrp="1"/>
          </p:cNvGraphicFramePr>
          <p:nvPr>
            <p:extLst>
              <p:ext uri="{D42A27DB-BD31-4B8C-83A1-F6EECF244321}">
                <p14:modId xmlns:p14="http://schemas.microsoft.com/office/powerpoint/2010/main" val="775759322"/>
              </p:ext>
            </p:extLst>
          </p:nvPr>
        </p:nvGraphicFramePr>
        <p:xfrm>
          <a:off x="739825" y="1441342"/>
          <a:ext cx="7667165" cy="5052451"/>
        </p:xfrm>
        <a:graphic>
          <a:graphicData uri="http://schemas.openxmlformats.org/drawingml/2006/table">
            <a:tbl>
              <a:tblPr firstRow="1" bandRow="1">
                <a:tableStyleId>{5C22544A-7EE6-4342-B048-85BDC9FD1C3A}</a:tableStyleId>
              </a:tblPr>
              <a:tblGrid>
                <a:gridCol w="1533433">
                  <a:extLst>
                    <a:ext uri="{9D8B030D-6E8A-4147-A177-3AD203B41FA5}">
                      <a16:colId xmlns="" xmlns:a16="http://schemas.microsoft.com/office/drawing/2014/main" val="2609217265"/>
                    </a:ext>
                  </a:extLst>
                </a:gridCol>
                <a:gridCol w="1533433">
                  <a:extLst>
                    <a:ext uri="{9D8B030D-6E8A-4147-A177-3AD203B41FA5}">
                      <a16:colId xmlns="" xmlns:a16="http://schemas.microsoft.com/office/drawing/2014/main" val="1029909427"/>
                    </a:ext>
                  </a:extLst>
                </a:gridCol>
                <a:gridCol w="1533433">
                  <a:extLst>
                    <a:ext uri="{9D8B030D-6E8A-4147-A177-3AD203B41FA5}">
                      <a16:colId xmlns="" xmlns:a16="http://schemas.microsoft.com/office/drawing/2014/main" val="3984873541"/>
                    </a:ext>
                  </a:extLst>
                </a:gridCol>
                <a:gridCol w="1533433">
                  <a:extLst>
                    <a:ext uri="{9D8B030D-6E8A-4147-A177-3AD203B41FA5}">
                      <a16:colId xmlns="" xmlns:a16="http://schemas.microsoft.com/office/drawing/2014/main" val="1211934752"/>
                    </a:ext>
                  </a:extLst>
                </a:gridCol>
                <a:gridCol w="1533433">
                  <a:extLst>
                    <a:ext uri="{9D8B030D-6E8A-4147-A177-3AD203B41FA5}">
                      <a16:colId xmlns="" xmlns:a16="http://schemas.microsoft.com/office/drawing/2014/main" val="4210066162"/>
                    </a:ext>
                  </a:extLst>
                </a:gridCol>
              </a:tblGrid>
              <a:tr h="1522987">
                <a:tc>
                  <a:txBody>
                    <a:bodyPr/>
                    <a:lstStyle/>
                    <a:p>
                      <a:pPr algn="ctr">
                        <a:lnSpc>
                          <a:spcPct val="100000"/>
                        </a:lnSpc>
                        <a:spcBef>
                          <a:spcPts val="1800"/>
                        </a:spcBef>
                        <a:spcAft>
                          <a:spcPts val="1800"/>
                        </a:spcAft>
                      </a:pPr>
                      <a:r>
                        <a:rPr lang="en-US" dirty="0" smtClean="0"/>
                        <a:t>Grade</a:t>
                      </a:r>
                      <a:endParaRPr lang="en-US" dirty="0"/>
                    </a:p>
                  </a:txBody>
                  <a:tcPr anchor="ctr"/>
                </a:tc>
                <a:tc>
                  <a:txBody>
                    <a:bodyPr/>
                    <a:lstStyle/>
                    <a:p>
                      <a:r>
                        <a:rPr lang="en-US" dirty="0" smtClean="0"/>
                        <a:t>Percent</a:t>
                      </a:r>
                      <a:r>
                        <a:rPr lang="en-US" baseline="0" dirty="0" smtClean="0"/>
                        <a:t> Meeting or Exceeding Standards</a:t>
                      </a:r>
                      <a:endParaRPr lang="en-US" dirty="0"/>
                    </a:p>
                  </a:txBody>
                  <a:tcPr anchor="ctr"/>
                </a:tc>
                <a:tc>
                  <a:txBody>
                    <a:bodyPr/>
                    <a:lstStyle/>
                    <a:p>
                      <a:pPr algn="ctr">
                        <a:lnSpc>
                          <a:spcPct val="100000"/>
                        </a:lnSpc>
                        <a:spcBef>
                          <a:spcPts val="1800"/>
                        </a:spcBef>
                        <a:spcAft>
                          <a:spcPts val="1800"/>
                        </a:spcAft>
                      </a:pPr>
                      <a:r>
                        <a:rPr lang="en-US" dirty="0" smtClean="0"/>
                        <a:t>Compared to District</a:t>
                      </a:r>
                      <a:endParaRPr lang="en-US" dirty="0"/>
                    </a:p>
                  </a:txBody>
                  <a:tcPr anchor="ctr"/>
                </a:tc>
                <a:tc>
                  <a:txBody>
                    <a:bodyPr/>
                    <a:lstStyle/>
                    <a:p>
                      <a:pPr algn="ctr">
                        <a:lnSpc>
                          <a:spcPct val="100000"/>
                        </a:lnSpc>
                        <a:spcBef>
                          <a:spcPts val="1800"/>
                        </a:spcBef>
                        <a:spcAft>
                          <a:spcPts val="1800"/>
                        </a:spcAft>
                      </a:pPr>
                      <a:r>
                        <a:rPr lang="en-US" dirty="0" smtClean="0"/>
                        <a:t>Compared</a:t>
                      </a:r>
                      <a:r>
                        <a:rPr lang="en-US" baseline="0" dirty="0" smtClean="0"/>
                        <a:t> to State</a:t>
                      </a:r>
                      <a:endParaRPr lang="en-US" dirty="0"/>
                    </a:p>
                  </a:txBody>
                  <a:tcPr anchor="ctr"/>
                </a:tc>
                <a:tc>
                  <a:txBody>
                    <a:bodyPr/>
                    <a:lstStyle/>
                    <a:p>
                      <a:pPr algn="ctr">
                        <a:lnSpc>
                          <a:spcPct val="100000"/>
                        </a:lnSpc>
                        <a:spcBef>
                          <a:spcPts val="1800"/>
                        </a:spcBef>
                        <a:spcAft>
                          <a:spcPts val="1800"/>
                        </a:spcAft>
                      </a:pPr>
                      <a:r>
                        <a:rPr lang="en-US" dirty="0" smtClean="0"/>
                        <a:t>Compared</a:t>
                      </a:r>
                      <a:r>
                        <a:rPr lang="en-US" baseline="0" dirty="0" smtClean="0"/>
                        <a:t> to Last Year</a:t>
                      </a:r>
                      <a:endParaRPr lang="en-US" dirty="0"/>
                    </a:p>
                  </a:txBody>
                  <a:tcPr anchor="ctr"/>
                </a:tc>
                <a:extLst>
                  <a:ext uri="{0D108BD9-81ED-4DB2-BD59-A6C34878D82A}">
                    <a16:rowId xmlns="" xmlns:a16="http://schemas.microsoft.com/office/drawing/2014/main" val="973887335"/>
                  </a:ext>
                </a:extLst>
              </a:tr>
              <a:tr h="882366">
                <a:tc>
                  <a:txBody>
                    <a:bodyPr/>
                    <a:lstStyle/>
                    <a:p>
                      <a:pPr algn="ctr">
                        <a:lnSpc>
                          <a:spcPct val="100000"/>
                        </a:lnSpc>
                        <a:spcBef>
                          <a:spcPts val="1800"/>
                        </a:spcBef>
                        <a:spcAft>
                          <a:spcPts val="1800"/>
                        </a:spcAft>
                      </a:pPr>
                      <a:r>
                        <a:rPr lang="en-US" dirty="0" smtClean="0"/>
                        <a:t>3</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smtClean="0">
                          <a:ln>
                            <a:noFill/>
                          </a:ln>
                          <a:solidFill>
                            <a:srgbClr val="586B7A"/>
                          </a:solidFill>
                          <a:effectLst/>
                          <a:uLnTx/>
                          <a:uFillTx/>
                          <a:latin typeface="Arial" panose="020B0604020202020204"/>
                          <a:ea typeface="+mn-ea"/>
                          <a:cs typeface="+mn-cs"/>
                        </a:rPr>
                        <a:t>xx%</a:t>
                      </a:r>
                      <a:endParaRPr kumimoji="0" lang="en-US" sz="1800" b="0" i="0" u="none" strike="noStrike" kern="1200" cap="none" spc="0" normalizeH="0" baseline="0" noProof="0" dirty="0">
                        <a:ln>
                          <a:noFill/>
                        </a:ln>
                        <a:solidFill>
                          <a:srgbClr val="586B7A"/>
                        </a:solidFill>
                        <a:effectLst/>
                        <a:uLnTx/>
                        <a:uFillTx/>
                        <a:latin typeface="Arial" panose="020B0604020202020204"/>
                        <a:ea typeface="+mn-ea"/>
                        <a:cs typeface="+mn-cs"/>
                      </a:endParaRP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180136564"/>
                  </a:ext>
                </a:extLst>
              </a:tr>
              <a:tr h="882366">
                <a:tc>
                  <a:txBody>
                    <a:bodyPr/>
                    <a:lstStyle/>
                    <a:p>
                      <a:pPr algn="ctr">
                        <a:lnSpc>
                          <a:spcPct val="100000"/>
                        </a:lnSpc>
                        <a:spcBef>
                          <a:spcPts val="1800"/>
                        </a:spcBef>
                        <a:spcAft>
                          <a:spcPts val="1800"/>
                        </a:spcAft>
                      </a:pPr>
                      <a:r>
                        <a:rPr lang="en-US" dirty="0" smtClean="0"/>
                        <a:t>4</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smtClean="0">
                          <a:ln>
                            <a:noFill/>
                          </a:ln>
                          <a:solidFill>
                            <a:srgbClr val="586B7A"/>
                          </a:solidFill>
                          <a:effectLst/>
                          <a:uLnTx/>
                          <a:uFillTx/>
                          <a:latin typeface="Arial" panose="020B0604020202020204"/>
                          <a:ea typeface="+mn-ea"/>
                          <a:cs typeface="+mn-cs"/>
                        </a:rPr>
                        <a:t>xx%</a:t>
                      </a:r>
                      <a:endParaRPr kumimoji="0" lang="en-US" sz="1800" b="0" i="0" u="none" strike="noStrike" kern="1200" cap="none" spc="0" normalizeH="0" baseline="0" noProof="0" dirty="0">
                        <a:ln>
                          <a:noFill/>
                        </a:ln>
                        <a:solidFill>
                          <a:srgbClr val="586B7A"/>
                        </a:solidFill>
                        <a:effectLst/>
                        <a:uLnTx/>
                        <a:uFillTx/>
                        <a:latin typeface="Arial" panose="020B0604020202020204"/>
                        <a:ea typeface="+mn-ea"/>
                        <a:cs typeface="+mn-cs"/>
                      </a:endParaRP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1630032212"/>
                  </a:ext>
                </a:extLst>
              </a:tr>
              <a:tr h="882366">
                <a:tc>
                  <a:txBody>
                    <a:bodyPr/>
                    <a:lstStyle/>
                    <a:p>
                      <a:pPr algn="ctr">
                        <a:lnSpc>
                          <a:spcPct val="100000"/>
                        </a:lnSpc>
                        <a:spcBef>
                          <a:spcPts val="1800"/>
                        </a:spcBef>
                        <a:spcAft>
                          <a:spcPts val="1800"/>
                        </a:spcAft>
                      </a:pPr>
                      <a:r>
                        <a:rPr lang="en-US" dirty="0" smtClean="0"/>
                        <a:t>5</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dirty="0" smtClean="0">
                          <a:ln>
                            <a:noFill/>
                          </a:ln>
                          <a:solidFill>
                            <a:srgbClr val="586B7A"/>
                          </a:solidFill>
                          <a:effectLst/>
                          <a:uLnTx/>
                          <a:uFillTx/>
                          <a:latin typeface="Arial" panose="020B0604020202020204"/>
                          <a:ea typeface="+mn-ea"/>
                          <a:cs typeface="+mn-cs"/>
                        </a:rPr>
                        <a:t>xx%</a:t>
                      </a:r>
                      <a:endParaRPr kumimoji="0" lang="en-US" sz="1800" b="0" i="0" u="none" strike="noStrike" kern="1200" cap="none" spc="0" normalizeH="0" baseline="0" noProof="0" dirty="0">
                        <a:ln>
                          <a:noFill/>
                        </a:ln>
                        <a:solidFill>
                          <a:srgbClr val="586B7A"/>
                        </a:solidFill>
                        <a:effectLst/>
                        <a:uLnTx/>
                        <a:uFillTx/>
                        <a:latin typeface="Arial" panose="020B0604020202020204"/>
                        <a:ea typeface="+mn-ea"/>
                        <a:cs typeface="+mn-cs"/>
                      </a:endParaRP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3286519185"/>
                  </a:ext>
                </a:extLst>
              </a:tr>
              <a:tr h="882366">
                <a:tc>
                  <a:txBody>
                    <a:bodyPr/>
                    <a:lstStyle/>
                    <a:p>
                      <a:pPr algn="ctr">
                        <a:lnSpc>
                          <a:spcPct val="100000"/>
                        </a:lnSpc>
                        <a:spcBef>
                          <a:spcPts val="1800"/>
                        </a:spcBef>
                        <a:spcAft>
                          <a:spcPts val="1800"/>
                        </a:spcAft>
                      </a:pPr>
                      <a:r>
                        <a:rPr lang="en-US" dirty="0" smtClean="0"/>
                        <a:t>All</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dirty="0" smtClean="0">
                          <a:ln>
                            <a:noFill/>
                          </a:ln>
                          <a:solidFill>
                            <a:srgbClr val="586B7A"/>
                          </a:solidFill>
                          <a:effectLst/>
                          <a:uLnTx/>
                          <a:uFillTx/>
                          <a:latin typeface="+mn-lt"/>
                          <a:ea typeface="+mn-ea"/>
                          <a:cs typeface="+mn-cs"/>
                        </a:rPr>
                        <a:t>xx%</a:t>
                      </a: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453270105"/>
                  </a:ext>
                </a:extLst>
              </a:tr>
            </a:tbl>
          </a:graphicData>
        </a:graphic>
      </p:graphicFrame>
      <p:sp>
        <p:nvSpPr>
          <p:cNvPr id="7" name="Sample Up Arrow" descr="Dark blue upward-pointing arrow displayed in &quot;Compared to District&quot; cell of table indicates an overall greater percentage of students meeting or exceeding standards when compared to district performance." title="Compared to District—Grade 3"/>
          <p:cNvSpPr/>
          <p:nvPr/>
        </p:nvSpPr>
        <p:spPr>
          <a:xfrm>
            <a:off x="3908860" y="3021505"/>
            <a:ext cx="1308847" cy="749303"/>
          </a:xfrm>
          <a:prstGeom prst="upArrow">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XX%</a:t>
            </a:r>
            <a:endParaRPr lang="en-US" sz="1400" b="1" dirty="0"/>
          </a:p>
        </p:txBody>
      </p:sp>
      <p:sp>
        <p:nvSpPr>
          <p:cNvPr id="9" name="Sample Down Arrow" descr="Dark blue downward-pointing arrow displayed in &quot;Compared to State&quot; cell of table indicates an overall lower percentage of students meeting or exceeding standards when compared to state performance." title="Compared to State—Grade 3"/>
          <p:cNvSpPr/>
          <p:nvPr/>
        </p:nvSpPr>
        <p:spPr>
          <a:xfrm>
            <a:off x="5419409" y="3021505"/>
            <a:ext cx="1307592" cy="749808"/>
          </a:xfrm>
          <a:prstGeom prst="down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XX%</a:t>
            </a:r>
            <a:endParaRPr lang="en-US" sz="1600" b="1" dirty="0"/>
          </a:p>
        </p:txBody>
      </p:sp>
      <p:sp>
        <p:nvSpPr>
          <p:cNvPr id="6" name="Sample Double-Sided Arrow" descr="Dark blue double-sided arrow displayed in &quot;Compared to Last Year&quot; cell of table indicates an overall equal percentage of students meeting or exceeding standards when compared to performance from the previous year." title="Compared to Last Year—Grade 3"/>
          <p:cNvSpPr/>
          <p:nvPr/>
        </p:nvSpPr>
        <p:spPr>
          <a:xfrm>
            <a:off x="6997197" y="3021505"/>
            <a:ext cx="1219200" cy="749809"/>
          </a:xfrm>
          <a:prstGeom prst="leftRight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XX%</a:t>
            </a:r>
            <a:endParaRPr lang="en-US" sz="1600" b="1" dirty="0"/>
          </a:p>
        </p:txBody>
      </p:sp>
    </p:spTree>
    <p:extLst>
      <p:ext uri="{BB962C8B-B14F-4D97-AF65-F5344CB8AC3E}">
        <p14:creationId xmlns:p14="http://schemas.microsoft.com/office/powerpoint/2010/main" val="1415461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w Did Our Students Perform?"/>
          <p:cNvSpPr>
            <a:spLocks noGrp="1"/>
          </p:cNvSpPr>
          <p:nvPr>
            <p:ph type="title"/>
          </p:nvPr>
        </p:nvSpPr>
        <p:spPr/>
        <p:txBody>
          <a:bodyPr/>
          <a:lstStyle/>
          <a:p>
            <a:r>
              <a:rPr lang="en-US" sz="3600" dirty="0" smtClean="0"/>
              <a:t>How Did Our Students Perform?</a:t>
            </a:r>
            <a:r>
              <a:rPr lang="en-US" dirty="0" smtClean="0"/>
              <a:t/>
            </a:r>
            <a:br>
              <a:rPr lang="en-US" dirty="0" smtClean="0"/>
            </a:br>
            <a:r>
              <a:rPr lang="en-US" sz="2800" smtClean="0"/>
              <a:t>Mathematics by Area</a:t>
            </a:r>
            <a:endParaRPr lang="en-US" dirty="0"/>
          </a:p>
        </p:txBody>
      </p:sp>
      <p:graphicFrame>
        <p:nvGraphicFramePr>
          <p:cNvPr id="6" name="Mathematics Performance by Area" descr="This blank table can be customized with test grades from your school. This table is used to present the percent of students meeting or exceeding standards by area, compared to district, state, and the previous year." title="Mathematics Performance by Area"/>
          <p:cNvGraphicFramePr>
            <a:graphicFrameLocks noGrp="1"/>
          </p:cNvGraphicFramePr>
          <p:nvPr>
            <p:extLst>
              <p:ext uri="{D42A27DB-BD31-4B8C-83A1-F6EECF244321}">
                <p14:modId xmlns:p14="http://schemas.microsoft.com/office/powerpoint/2010/main" val="3872782434"/>
              </p:ext>
            </p:extLst>
          </p:nvPr>
        </p:nvGraphicFramePr>
        <p:xfrm>
          <a:off x="446138" y="1343207"/>
          <a:ext cx="8240662" cy="4202119"/>
        </p:xfrm>
        <a:graphic>
          <a:graphicData uri="http://schemas.openxmlformats.org/drawingml/2006/table">
            <a:tbl>
              <a:tblPr firstRow="1" bandRow="1">
                <a:tableStyleId>{5C22544A-7EE6-4342-B048-85BDC9FD1C3A}</a:tableStyleId>
              </a:tblPr>
              <a:tblGrid>
                <a:gridCol w="2106930">
                  <a:extLst>
                    <a:ext uri="{9D8B030D-6E8A-4147-A177-3AD203B41FA5}">
                      <a16:colId xmlns="" xmlns:a16="http://schemas.microsoft.com/office/drawing/2014/main" val="2609217265"/>
                    </a:ext>
                  </a:extLst>
                </a:gridCol>
                <a:gridCol w="1533433">
                  <a:extLst>
                    <a:ext uri="{9D8B030D-6E8A-4147-A177-3AD203B41FA5}">
                      <a16:colId xmlns="" xmlns:a16="http://schemas.microsoft.com/office/drawing/2014/main" val="1029909427"/>
                    </a:ext>
                  </a:extLst>
                </a:gridCol>
                <a:gridCol w="1533433">
                  <a:extLst>
                    <a:ext uri="{9D8B030D-6E8A-4147-A177-3AD203B41FA5}">
                      <a16:colId xmlns="" xmlns:a16="http://schemas.microsoft.com/office/drawing/2014/main" val="3984873541"/>
                    </a:ext>
                  </a:extLst>
                </a:gridCol>
                <a:gridCol w="1533433">
                  <a:extLst>
                    <a:ext uri="{9D8B030D-6E8A-4147-A177-3AD203B41FA5}">
                      <a16:colId xmlns="" xmlns:a16="http://schemas.microsoft.com/office/drawing/2014/main" val="1211934752"/>
                    </a:ext>
                  </a:extLst>
                </a:gridCol>
                <a:gridCol w="1533433">
                  <a:extLst>
                    <a:ext uri="{9D8B030D-6E8A-4147-A177-3AD203B41FA5}">
                      <a16:colId xmlns="" xmlns:a16="http://schemas.microsoft.com/office/drawing/2014/main" val="4210066162"/>
                    </a:ext>
                  </a:extLst>
                </a:gridCol>
              </a:tblGrid>
              <a:tr h="1522987">
                <a:tc>
                  <a:txBody>
                    <a:bodyPr/>
                    <a:lstStyle/>
                    <a:p>
                      <a:pPr algn="ctr">
                        <a:lnSpc>
                          <a:spcPct val="100000"/>
                        </a:lnSpc>
                        <a:spcBef>
                          <a:spcPts val="1800"/>
                        </a:spcBef>
                        <a:spcAft>
                          <a:spcPts val="1800"/>
                        </a:spcAft>
                      </a:pPr>
                      <a:r>
                        <a:rPr lang="en-US" dirty="0" smtClean="0"/>
                        <a:t>Area</a:t>
                      </a:r>
                      <a:endParaRPr lang="en-US" dirty="0"/>
                    </a:p>
                  </a:txBody>
                  <a:tcPr anchor="ctr"/>
                </a:tc>
                <a:tc>
                  <a:txBody>
                    <a:bodyPr/>
                    <a:lstStyle/>
                    <a:p>
                      <a:pPr algn="ctr"/>
                      <a:r>
                        <a:rPr lang="en-US" dirty="0" smtClean="0"/>
                        <a:t>Percent</a:t>
                      </a:r>
                      <a:r>
                        <a:rPr lang="en-US" baseline="0" dirty="0" smtClean="0"/>
                        <a:t> Near or Above Standard</a:t>
                      </a:r>
                      <a:endParaRPr lang="en-US" dirty="0"/>
                    </a:p>
                  </a:txBody>
                  <a:tcPr anchor="ctr"/>
                </a:tc>
                <a:tc>
                  <a:txBody>
                    <a:bodyPr/>
                    <a:lstStyle/>
                    <a:p>
                      <a:pPr algn="ctr">
                        <a:lnSpc>
                          <a:spcPct val="100000"/>
                        </a:lnSpc>
                        <a:spcBef>
                          <a:spcPts val="1800"/>
                        </a:spcBef>
                        <a:spcAft>
                          <a:spcPts val="1800"/>
                        </a:spcAft>
                      </a:pPr>
                      <a:r>
                        <a:rPr lang="en-US" dirty="0" smtClean="0"/>
                        <a:t>Compared to District</a:t>
                      </a:r>
                      <a:endParaRPr lang="en-US" dirty="0"/>
                    </a:p>
                  </a:txBody>
                  <a:tcPr anchor="ctr"/>
                </a:tc>
                <a:tc>
                  <a:txBody>
                    <a:bodyPr/>
                    <a:lstStyle/>
                    <a:p>
                      <a:pPr algn="ctr">
                        <a:lnSpc>
                          <a:spcPct val="100000"/>
                        </a:lnSpc>
                        <a:spcBef>
                          <a:spcPts val="1800"/>
                        </a:spcBef>
                        <a:spcAft>
                          <a:spcPts val="1800"/>
                        </a:spcAft>
                      </a:pPr>
                      <a:r>
                        <a:rPr lang="en-US" dirty="0" smtClean="0"/>
                        <a:t>Compared</a:t>
                      </a:r>
                      <a:r>
                        <a:rPr lang="en-US" baseline="0" dirty="0" smtClean="0"/>
                        <a:t> to State</a:t>
                      </a:r>
                      <a:endParaRPr lang="en-US" dirty="0"/>
                    </a:p>
                  </a:txBody>
                  <a:tcPr anchor="ctr"/>
                </a:tc>
                <a:tc>
                  <a:txBody>
                    <a:bodyPr/>
                    <a:lstStyle/>
                    <a:p>
                      <a:pPr algn="ctr">
                        <a:lnSpc>
                          <a:spcPct val="100000"/>
                        </a:lnSpc>
                        <a:spcBef>
                          <a:spcPts val="1800"/>
                        </a:spcBef>
                        <a:spcAft>
                          <a:spcPts val="1800"/>
                        </a:spcAft>
                      </a:pPr>
                      <a:r>
                        <a:rPr lang="en-US" dirty="0" smtClean="0"/>
                        <a:t>Compared</a:t>
                      </a:r>
                      <a:r>
                        <a:rPr lang="en-US" baseline="0" dirty="0" smtClean="0"/>
                        <a:t> to Last Year</a:t>
                      </a:r>
                      <a:endParaRPr lang="en-US" dirty="0"/>
                    </a:p>
                  </a:txBody>
                  <a:tcPr anchor="ctr"/>
                </a:tc>
                <a:extLst>
                  <a:ext uri="{0D108BD9-81ED-4DB2-BD59-A6C34878D82A}">
                    <a16:rowId xmlns="" xmlns:a16="http://schemas.microsoft.com/office/drawing/2014/main" val="973887335"/>
                  </a:ext>
                </a:extLst>
              </a:tr>
              <a:tr h="882366">
                <a:tc>
                  <a:txBody>
                    <a:bodyPr/>
                    <a:lstStyle/>
                    <a:p>
                      <a:pPr algn="ctr">
                        <a:lnSpc>
                          <a:spcPct val="100000"/>
                        </a:lnSpc>
                        <a:spcBef>
                          <a:spcPts val="1800"/>
                        </a:spcBef>
                        <a:spcAft>
                          <a:spcPts val="1800"/>
                        </a:spcAft>
                      </a:pPr>
                      <a:r>
                        <a:rPr lang="en-US" dirty="0" smtClean="0"/>
                        <a:t>Concepts &amp;</a:t>
                      </a:r>
                      <a:r>
                        <a:rPr lang="en-US" baseline="0" dirty="0" smtClean="0"/>
                        <a:t> Procedures</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smtClean="0">
                          <a:ln>
                            <a:noFill/>
                          </a:ln>
                          <a:solidFill>
                            <a:srgbClr val="586B7A"/>
                          </a:solidFill>
                          <a:effectLst/>
                          <a:uLnTx/>
                          <a:uFillTx/>
                          <a:latin typeface="Arial" panose="020B0604020202020204"/>
                          <a:ea typeface="+mn-ea"/>
                          <a:cs typeface="+mn-cs"/>
                        </a:rPr>
                        <a:t>xx%</a:t>
                      </a:r>
                      <a:endParaRPr kumimoji="0" lang="en-US" sz="1800" b="0" i="0" u="none" strike="noStrike" kern="1200" cap="none" spc="0" normalizeH="0" baseline="0" noProof="0" dirty="0">
                        <a:ln>
                          <a:noFill/>
                        </a:ln>
                        <a:solidFill>
                          <a:srgbClr val="586B7A"/>
                        </a:solidFill>
                        <a:effectLst/>
                        <a:uLnTx/>
                        <a:uFillTx/>
                        <a:latin typeface="Arial" panose="020B0604020202020204"/>
                        <a:ea typeface="+mn-ea"/>
                        <a:cs typeface="+mn-cs"/>
                      </a:endParaRP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180136564"/>
                  </a:ext>
                </a:extLst>
              </a:tr>
              <a:tr h="882366">
                <a:tc>
                  <a:txBody>
                    <a:bodyPr/>
                    <a:lstStyle/>
                    <a:p>
                      <a:pPr algn="ctr">
                        <a:lnSpc>
                          <a:spcPct val="100000"/>
                        </a:lnSpc>
                        <a:spcBef>
                          <a:spcPts val="1800"/>
                        </a:spcBef>
                        <a:spcAft>
                          <a:spcPts val="1800"/>
                        </a:spcAft>
                      </a:pPr>
                      <a:r>
                        <a:rPr lang="en-US" dirty="0" smtClean="0"/>
                        <a:t>Problem Solving and Modeling &amp; Data</a:t>
                      </a:r>
                      <a:r>
                        <a:rPr lang="en-US" baseline="0" dirty="0" smtClean="0"/>
                        <a:t> Analysis</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smtClean="0">
                          <a:ln>
                            <a:noFill/>
                          </a:ln>
                          <a:solidFill>
                            <a:srgbClr val="586B7A"/>
                          </a:solidFill>
                          <a:effectLst/>
                          <a:uLnTx/>
                          <a:uFillTx/>
                          <a:latin typeface="Arial" panose="020B0604020202020204"/>
                          <a:ea typeface="+mn-ea"/>
                          <a:cs typeface="+mn-cs"/>
                        </a:rPr>
                        <a:t>xx%</a:t>
                      </a:r>
                      <a:endParaRPr kumimoji="0" lang="en-US" sz="1800" b="0" i="0" u="none" strike="noStrike" kern="1200" cap="none" spc="0" normalizeH="0" baseline="0" noProof="0" dirty="0">
                        <a:ln>
                          <a:noFill/>
                        </a:ln>
                        <a:solidFill>
                          <a:srgbClr val="586B7A"/>
                        </a:solidFill>
                        <a:effectLst/>
                        <a:uLnTx/>
                        <a:uFillTx/>
                        <a:latin typeface="Arial" panose="020B0604020202020204"/>
                        <a:ea typeface="+mn-ea"/>
                        <a:cs typeface="+mn-cs"/>
                      </a:endParaRP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1630032212"/>
                  </a:ext>
                </a:extLst>
              </a:tr>
              <a:tr h="882366">
                <a:tc>
                  <a:txBody>
                    <a:bodyPr/>
                    <a:lstStyle/>
                    <a:p>
                      <a:pPr algn="ctr">
                        <a:lnSpc>
                          <a:spcPct val="100000"/>
                        </a:lnSpc>
                        <a:spcBef>
                          <a:spcPts val="1800"/>
                        </a:spcBef>
                        <a:spcAft>
                          <a:spcPts val="1800"/>
                        </a:spcAft>
                      </a:pPr>
                      <a:r>
                        <a:rPr lang="en-US" dirty="0" smtClean="0"/>
                        <a:t>Communicating</a:t>
                      </a:r>
                      <a:r>
                        <a:rPr lang="en-US" baseline="0" dirty="0" smtClean="0"/>
                        <a:t> Reasoning</a:t>
                      </a:r>
                      <a:endParaRPr lang="en-US" dirty="0"/>
                    </a:p>
                  </a:txBody>
                  <a:tcPr anchor="ctr"/>
                </a:tc>
                <a:tc>
                  <a:txBody>
                    <a:bodyPr/>
                    <a:lstStyle/>
                    <a:p>
                      <a:pPr marL="0" marR="0" lvl="0" indent="0" algn="ctr" defTabSz="457200" rtl="0" eaLnBrk="1" fontAlgn="auto" latinLnBrk="0" hangingPunct="1">
                        <a:lnSpc>
                          <a:spcPct val="100000"/>
                        </a:lnSpc>
                        <a:spcBef>
                          <a:spcPts val="1800"/>
                        </a:spcBef>
                        <a:spcAft>
                          <a:spcPts val="1800"/>
                        </a:spcAft>
                        <a:buClrTx/>
                        <a:buSzTx/>
                        <a:buFontTx/>
                        <a:buNone/>
                        <a:tabLst/>
                        <a:defRPr/>
                      </a:pPr>
                      <a:r>
                        <a:rPr kumimoji="0" lang="en-US" sz="1800" b="0" i="0" u="none" strike="noStrike" kern="1200" cap="none" spc="0" normalizeH="0" baseline="0" noProof="0" dirty="0" smtClean="0">
                          <a:ln>
                            <a:noFill/>
                          </a:ln>
                          <a:solidFill>
                            <a:srgbClr val="586B7A"/>
                          </a:solidFill>
                          <a:effectLst/>
                          <a:uLnTx/>
                          <a:uFillTx/>
                          <a:latin typeface="Arial" panose="020B0604020202020204"/>
                          <a:ea typeface="+mn-ea"/>
                          <a:cs typeface="+mn-cs"/>
                        </a:rPr>
                        <a:t>xx%</a:t>
                      </a:r>
                      <a:endParaRPr kumimoji="0" lang="en-US" sz="1800" b="0" i="0" u="none" strike="noStrike" kern="1200" cap="none" spc="0" normalizeH="0" baseline="0" noProof="0" dirty="0">
                        <a:ln>
                          <a:noFill/>
                        </a:ln>
                        <a:solidFill>
                          <a:srgbClr val="586B7A"/>
                        </a:solidFill>
                        <a:effectLst/>
                        <a:uLnTx/>
                        <a:uFillTx/>
                        <a:latin typeface="Arial" panose="020B0604020202020204"/>
                        <a:ea typeface="+mn-ea"/>
                        <a:cs typeface="+mn-cs"/>
                      </a:endParaRPr>
                    </a:p>
                  </a:txBody>
                  <a:tcPr anchor="ct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tc>
                  <a:txBody>
                    <a:bodyPr/>
                    <a:lstStyle/>
                    <a:p>
                      <a:pPr algn="ctr">
                        <a:lnSpc>
                          <a:spcPct val="100000"/>
                        </a:lnSpc>
                        <a:spcBef>
                          <a:spcPts val="1800"/>
                        </a:spcBef>
                        <a:spcAft>
                          <a:spcPts val="1800"/>
                        </a:spcAft>
                      </a:pPr>
                      <a:endParaRPr lang="en-US" dirty="0"/>
                    </a:p>
                  </a:txBody>
                  <a:tcPr/>
                </a:tc>
                <a:extLst>
                  <a:ext uri="{0D108BD9-81ED-4DB2-BD59-A6C34878D82A}">
                    <a16:rowId xmlns="" xmlns:a16="http://schemas.microsoft.com/office/drawing/2014/main" val="3286519185"/>
                  </a:ext>
                </a:extLst>
              </a:tr>
            </a:tbl>
          </a:graphicData>
        </a:graphic>
      </p:graphicFrame>
      <p:sp>
        <p:nvSpPr>
          <p:cNvPr id="8" name="Sample Up Arrow" descr="Dark blue upward-pointing arrow displayed in &quot;Compared to District&quot; cell of table indicates an overall greater percentage of students meeting or exceeding standards when compared to district performance." title="Compared to District—Concepts &amp; Procedures"/>
          <p:cNvSpPr/>
          <p:nvPr/>
        </p:nvSpPr>
        <p:spPr>
          <a:xfrm>
            <a:off x="4210091" y="2914406"/>
            <a:ext cx="1308847" cy="749303"/>
          </a:xfrm>
          <a:prstGeom prst="upArrow">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XX%</a:t>
            </a:r>
            <a:endParaRPr lang="en-US" sz="1400" b="1" dirty="0"/>
          </a:p>
        </p:txBody>
      </p:sp>
      <p:sp>
        <p:nvSpPr>
          <p:cNvPr id="9" name="Sample Down Arrow" descr="Dark blue downward-pointing arrow displayed in &quot;Compared to State&quot; cell of table indicates an overall lower percentage of students meeting or exceeding standards when compared to state performance." title="Compared to State—Concepts &amp; Procedures"/>
          <p:cNvSpPr/>
          <p:nvPr/>
        </p:nvSpPr>
        <p:spPr>
          <a:xfrm>
            <a:off x="5754308" y="2923371"/>
            <a:ext cx="1307592" cy="749808"/>
          </a:xfrm>
          <a:prstGeom prst="down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XX%</a:t>
            </a:r>
            <a:endParaRPr lang="en-US" sz="1600" b="1" dirty="0"/>
          </a:p>
        </p:txBody>
      </p:sp>
      <p:sp>
        <p:nvSpPr>
          <p:cNvPr id="7" name="Sample Double-Sided Arrow" descr="Dark blue double-sided arrow displayed in &quot;Compared to Last Year&quot; cell of table indicates an overall equal percentage of students meeting or exceeding standards when compared to performance from the previous year." title="Compared to Last Year—Concepts &amp; Procedures"/>
          <p:cNvSpPr/>
          <p:nvPr/>
        </p:nvSpPr>
        <p:spPr>
          <a:xfrm>
            <a:off x="7297270" y="2923370"/>
            <a:ext cx="1219200" cy="749809"/>
          </a:xfrm>
          <a:prstGeom prst="leftRight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XX%</a:t>
            </a:r>
            <a:endParaRPr lang="en-US" sz="1600" b="1" dirty="0"/>
          </a:p>
        </p:txBody>
      </p:sp>
    </p:spTree>
    <p:extLst>
      <p:ext uri="{BB962C8B-B14F-4D97-AF65-F5344CB8AC3E}">
        <p14:creationId xmlns:p14="http://schemas.microsoft.com/office/powerpoint/2010/main" val="357304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hen Will I Get Information About How My Child Did on These Tests?"/>
          <p:cNvSpPr>
            <a:spLocks noGrp="1"/>
          </p:cNvSpPr>
          <p:nvPr>
            <p:ph type="title"/>
          </p:nvPr>
        </p:nvSpPr>
        <p:spPr/>
        <p:txBody>
          <a:bodyPr/>
          <a:lstStyle/>
          <a:p>
            <a:r>
              <a:rPr lang="en-US" sz="3200" dirty="0" smtClean="0"/>
              <a:t>When Will I Get Information About How My Child Did on These Tests?</a:t>
            </a:r>
            <a:endParaRPr lang="en-US" sz="3600" dirty="0"/>
          </a:p>
        </p:txBody>
      </p:sp>
      <p:sp>
        <p:nvSpPr>
          <p:cNvPr id="3" name="Slide Content"/>
          <p:cNvSpPr>
            <a:spLocks noGrp="1"/>
          </p:cNvSpPr>
          <p:nvPr>
            <p:ph idx="1"/>
          </p:nvPr>
        </p:nvSpPr>
        <p:spPr/>
        <p:txBody>
          <a:bodyPr/>
          <a:lstStyle/>
          <a:p>
            <a:pPr marL="457200" indent="-457200">
              <a:buFont typeface="Arial" panose="020B0604020202020204" pitchFamily="34" charset="0"/>
              <a:buChar char="•"/>
            </a:pPr>
            <a:r>
              <a:rPr lang="en-US" dirty="0" smtClean="0"/>
              <a:t>All students who took the tests will receive a Student Score Report either in the U.S. mail or sent home with your child.</a:t>
            </a:r>
            <a:br>
              <a:rPr lang="en-US" dirty="0" smtClean="0"/>
            </a:br>
            <a:endParaRPr lang="en-US" dirty="0" smtClean="0"/>
          </a:p>
          <a:p>
            <a:pPr marL="457200" indent="-457200">
              <a:buFont typeface="Arial" panose="020B0604020202020204" pitchFamily="34" charset="0"/>
              <a:buChar char="•"/>
            </a:pPr>
            <a:r>
              <a:rPr lang="en-US" dirty="0" smtClean="0">
                <a:sym typeface="Wingdings"/>
              </a:rPr>
              <a:t>For more information about your child’s Student Score Report, see:</a:t>
            </a:r>
            <a:br>
              <a:rPr lang="en-US" dirty="0" smtClean="0">
                <a:sym typeface="Wingdings"/>
              </a:rPr>
            </a:br>
            <a:endParaRPr lang="en-US" dirty="0" smtClean="0">
              <a:sym typeface="Wingdings"/>
            </a:endParaRPr>
          </a:p>
          <a:p>
            <a:pPr marL="857250" lvl="1" indent="-457200">
              <a:buFont typeface="Arial" panose="020B0604020202020204" pitchFamily="34" charset="0"/>
              <a:buChar char="•"/>
            </a:pPr>
            <a:r>
              <a:rPr lang="en-US" sz="2000" dirty="0" smtClean="0">
                <a:sym typeface="Wingdings"/>
                <a:hlinkClick r:id="rId3" tooltip="Open 'Understanding the CAASPP Student Score Report Video' in new window."/>
              </a:rPr>
              <a:t>Understanding the CAASPP Student Score Report Video </a:t>
            </a:r>
            <a:endParaRPr lang="en-US" sz="2000" dirty="0" smtClean="0">
              <a:sym typeface="Wingdings"/>
            </a:endParaRPr>
          </a:p>
          <a:p>
            <a:pPr marL="1257300" lvl="2" indent="-457200">
              <a:buFont typeface="Arial" panose="020B0604020202020204" pitchFamily="34" charset="0"/>
              <a:buChar char="•"/>
            </a:pPr>
            <a:r>
              <a:rPr lang="en-US" sz="1600" dirty="0">
                <a:sym typeface="Wingdings"/>
                <a:hlinkClick r:id="rId3" tooltip="Open 'Understanding the CAASPP Student Score Report Video' in new window."/>
              </a:rPr>
              <a:t>https://</a:t>
            </a:r>
            <a:r>
              <a:rPr lang="en-US" sz="1600" dirty="0" smtClean="0">
                <a:sym typeface="Wingdings"/>
                <a:hlinkClick r:id="rId3" tooltip="Open 'Understanding the CAASPP Student Score Report Video' in new window."/>
              </a:rPr>
              <a:t>www.youtube.com/watch?v=PoxPJtFbBKE</a:t>
            </a:r>
            <a:r>
              <a:rPr lang="en-US" sz="1600" dirty="0" smtClean="0">
                <a:sym typeface="Wingdings"/>
              </a:rPr>
              <a:t> </a:t>
            </a:r>
          </a:p>
          <a:p>
            <a:pPr marL="857250" lvl="1" indent="-457200">
              <a:buFont typeface="Arial" panose="020B0604020202020204" pitchFamily="34" charset="0"/>
              <a:buChar char="•"/>
            </a:pPr>
            <a:r>
              <a:rPr lang="en-US" sz="2000" dirty="0" smtClean="0">
                <a:sym typeface="Wingdings"/>
                <a:hlinkClick r:id="rId4" tooltip="Open 'Guide to Understanding the CAASPP Student Score Report' in new window."/>
              </a:rPr>
              <a:t>Guide to Understanding the CAASPP Student Score Report</a:t>
            </a:r>
            <a:endParaRPr lang="en-US" sz="2000" dirty="0" smtClean="0">
              <a:sym typeface="Wingdings"/>
            </a:endParaRPr>
          </a:p>
          <a:p>
            <a:pPr marL="1257300" lvl="2" indent="-457200">
              <a:buFont typeface="Arial" panose="020B0604020202020204" pitchFamily="34" charset="0"/>
              <a:buChar char="•"/>
            </a:pPr>
            <a:r>
              <a:rPr lang="en-US" sz="1600" dirty="0">
                <a:sym typeface="Wingdings"/>
                <a:hlinkClick r:id="rId4" tooltip="Open 'Guide to Understanding the CAASPP Student Score Report' in new window."/>
              </a:rPr>
              <a:t>http://</a:t>
            </a:r>
            <a:r>
              <a:rPr lang="en-US" sz="1600" dirty="0" smtClean="0">
                <a:sym typeface="Wingdings"/>
                <a:hlinkClick r:id="rId4" tooltip="Open 'Guide to Understanding the CAASPP Student Score Report' in new window."/>
              </a:rPr>
              <a:t>www.cde.ca.gov/ta/tg/ca/caasppssreports.asp</a:t>
            </a:r>
            <a:r>
              <a:rPr lang="en-US" sz="1600" dirty="0" smtClean="0">
                <a:sym typeface="Wingdings"/>
              </a:rPr>
              <a:t> </a:t>
            </a:r>
          </a:p>
          <a:p>
            <a:pPr marL="0" indent="0"/>
            <a:endParaRPr lang="en-US" dirty="0"/>
          </a:p>
        </p:txBody>
      </p:sp>
    </p:spTree>
    <p:extLst>
      <p:ext uri="{BB962C8B-B14F-4D97-AF65-F5344CB8AC3E}">
        <p14:creationId xmlns:p14="http://schemas.microsoft.com/office/powerpoint/2010/main" val="4240795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ur Job: Supporting Your Child's Success"/>
          <p:cNvSpPr>
            <a:spLocks noGrp="1"/>
          </p:cNvSpPr>
          <p:nvPr>
            <p:ph type="title"/>
          </p:nvPr>
        </p:nvSpPr>
        <p:spPr/>
        <p:txBody>
          <a:bodyPr/>
          <a:lstStyle/>
          <a:p>
            <a:r>
              <a:rPr lang="en-US" sz="3200" dirty="0" smtClean="0"/>
              <a:t>Our Job: </a:t>
            </a:r>
            <a:br>
              <a:rPr lang="en-US" sz="3200" dirty="0" smtClean="0"/>
            </a:br>
            <a:r>
              <a:rPr lang="en-US" sz="3200" dirty="0" smtClean="0"/>
              <a:t>Supporting Your Child’s Success </a:t>
            </a:r>
            <a:endParaRPr lang="en-US" sz="3600" dirty="0"/>
          </a:p>
        </p:txBody>
      </p:sp>
      <p:sp>
        <p:nvSpPr>
          <p:cNvPr id="3" name="Slide Content"/>
          <p:cNvSpPr>
            <a:spLocks noGrp="1"/>
          </p:cNvSpPr>
          <p:nvPr>
            <p:ph idx="1"/>
          </p:nvPr>
        </p:nvSpPr>
        <p:spPr/>
        <p:txBody>
          <a:bodyPr/>
          <a:lstStyle/>
          <a:p>
            <a:pPr marL="457200" indent="-457200">
              <a:buFont typeface="Arial" panose="020B0604020202020204" pitchFamily="34" charset="0"/>
              <a:buChar char="•"/>
            </a:pPr>
            <a:r>
              <a:rPr lang="en-US" dirty="0" smtClean="0"/>
              <a:t>Your child’s teacher is the best place to start if you have any concerns.</a:t>
            </a:r>
          </a:p>
          <a:p>
            <a:pPr marL="457200" indent="-457200">
              <a:buFont typeface="Arial" panose="020B0604020202020204" pitchFamily="34" charset="0"/>
              <a:buChar char="•"/>
            </a:pPr>
            <a:r>
              <a:rPr lang="en-US" dirty="0" smtClean="0"/>
              <a:t>Here at [insert school name here] we have the following programs in place to help support student learning:</a:t>
            </a:r>
          </a:p>
          <a:p>
            <a:pPr marL="857250" lvl="1" indent="-457200">
              <a:buFont typeface="Arial" panose="020B0604020202020204" pitchFamily="34" charset="0"/>
              <a:buChar char="•"/>
            </a:pPr>
            <a:r>
              <a:rPr lang="en-US" dirty="0" smtClean="0"/>
              <a:t>[insert program]</a:t>
            </a:r>
          </a:p>
          <a:p>
            <a:pPr marL="857250" lvl="1" indent="-457200">
              <a:buFont typeface="Arial" panose="020B0604020202020204" pitchFamily="34" charset="0"/>
              <a:buChar char="•"/>
            </a:pPr>
            <a:r>
              <a:rPr lang="en-US" dirty="0"/>
              <a:t>[insert program</a:t>
            </a:r>
            <a:r>
              <a:rPr lang="en-US" dirty="0" smtClean="0"/>
              <a:t>]</a:t>
            </a:r>
          </a:p>
          <a:p>
            <a:pPr marL="857250" lvl="1" indent="-457200">
              <a:buFont typeface="Arial" panose="020B0604020202020204" pitchFamily="34" charset="0"/>
              <a:buChar char="•"/>
            </a:pPr>
            <a:r>
              <a:rPr lang="en-US" dirty="0"/>
              <a:t>[insert program]</a:t>
            </a:r>
          </a:p>
          <a:p>
            <a:pPr marL="857250" lvl="1" indent="-457200">
              <a:buFont typeface="Arial" panose="020B0604020202020204" pitchFamily="34" charset="0"/>
              <a:buChar char="•"/>
            </a:pPr>
            <a:r>
              <a:rPr lang="en-US" dirty="0"/>
              <a:t>[insert program]</a:t>
            </a:r>
          </a:p>
          <a:p>
            <a:pPr marL="857250" lvl="1" indent="-457200">
              <a:buFont typeface="Arial" panose="020B0604020202020204" pitchFamily="34" charset="0"/>
              <a:buChar char="•"/>
            </a:pPr>
            <a:r>
              <a:rPr lang="en-US" dirty="0"/>
              <a:t>[insert program</a:t>
            </a:r>
            <a:r>
              <a:rPr lang="en-US" dirty="0" smtClean="0"/>
              <a:t>]</a:t>
            </a:r>
          </a:p>
          <a:p>
            <a:pPr marL="1714500" lvl="3" indent="-457200">
              <a:buFont typeface="Arial" panose="020B0604020202020204" pitchFamily="34" charset="0"/>
              <a:buChar char="•"/>
            </a:pPr>
            <a:endParaRPr lang="en-US" dirty="0" smtClean="0"/>
          </a:p>
          <a:p>
            <a:pPr marL="0" indent="0"/>
            <a:endParaRPr lang="en-US" dirty="0"/>
          </a:p>
        </p:txBody>
      </p:sp>
    </p:spTree>
    <p:extLst>
      <p:ext uri="{BB962C8B-B14F-4D97-AF65-F5344CB8AC3E}">
        <p14:creationId xmlns:p14="http://schemas.microsoft.com/office/powerpoint/2010/main" val="1105594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w to Use this Deck"/>
          <p:cNvSpPr>
            <a:spLocks noGrp="1"/>
          </p:cNvSpPr>
          <p:nvPr>
            <p:ph type="title"/>
          </p:nvPr>
        </p:nvSpPr>
        <p:spPr/>
        <p:txBody>
          <a:bodyPr/>
          <a:lstStyle/>
          <a:p>
            <a:r>
              <a:rPr lang="en-US" dirty="0" smtClean="0"/>
              <a:t>How to Use this Deck</a:t>
            </a:r>
            <a:endParaRPr lang="en-US" dirty="0"/>
          </a:p>
        </p:txBody>
      </p:sp>
      <p:sp>
        <p:nvSpPr>
          <p:cNvPr id="5" name="Content Information"/>
          <p:cNvSpPr>
            <a:spLocks noGrp="1"/>
          </p:cNvSpPr>
          <p:nvPr>
            <p:ph idx="1"/>
          </p:nvPr>
        </p:nvSpPr>
        <p:spPr>
          <a:xfrm>
            <a:off x="457200" y="1371600"/>
            <a:ext cx="8229600" cy="4684822"/>
          </a:xfrm>
        </p:spPr>
        <p:txBody>
          <a:bodyPr>
            <a:noAutofit/>
          </a:bodyPr>
          <a:lstStyle/>
          <a:p>
            <a:pPr marL="457200" lvl="1" indent="-457200">
              <a:spcBef>
                <a:spcPts val="600"/>
              </a:spcBef>
              <a:spcAft>
                <a:spcPts val="600"/>
              </a:spcAft>
            </a:pPr>
            <a:r>
              <a:rPr lang="en-US" sz="2800" dirty="0" smtClean="0"/>
              <a:t>Slides 14–17 include tables for you to use to highlight your recent years’ CAASPP results. Slides are included for both English-language arts/literacy and mathematics overall by grade and by claim. You can choose to present any or all of these slides.</a:t>
            </a:r>
          </a:p>
          <a:p>
            <a:pPr marL="457200" lvl="1" indent="-457200">
              <a:spcBef>
                <a:spcPts val="600"/>
              </a:spcBef>
              <a:spcAft>
                <a:spcPts val="600"/>
              </a:spcAft>
            </a:pPr>
            <a:r>
              <a:rPr lang="en-US" sz="2800" dirty="0" smtClean="0"/>
              <a:t>Instructions for how to access CAASPP results for school, school district, and the state are provided</a:t>
            </a:r>
            <a:r>
              <a:rPr lang="en-US" sz="2800" dirty="0"/>
              <a:t> </a:t>
            </a:r>
            <a:r>
              <a:rPr lang="en-US" sz="2800" dirty="0" smtClean="0"/>
              <a:t>in the Notes Section of Slides 14–17. </a:t>
            </a:r>
          </a:p>
          <a:p>
            <a:pPr marL="0" indent="0">
              <a:spcBef>
                <a:spcPts val="600"/>
              </a:spcBef>
            </a:pPr>
            <a:r>
              <a:rPr lang="en-US" sz="2200" dirty="0" smtClean="0"/>
              <a:t/>
            </a:r>
            <a:br>
              <a:rPr lang="en-US" sz="2200" dirty="0" smtClean="0"/>
            </a:br>
            <a:r>
              <a:rPr lang="en-US" dirty="0" smtClean="0"/>
              <a:t>	</a:t>
            </a:r>
          </a:p>
          <a:p>
            <a:endParaRPr lang="en-US" dirty="0"/>
          </a:p>
        </p:txBody>
      </p:sp>
    </p:spTree>
    <p:extLst>
      <p:ext uri="{BB962C8B-B14F-4D97-AF65-F5344CB8AC3E}">
        <p14:creationId xmlns:p14="http://schemas.microsoft.com/office/powerpoint/2010/main" val="1823339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w You Can Help Support Your Child's Success"/>
          <p:cNvSpPr>
            <a:spLocks noGrp="1"/>
          </p:cNvSpPr>
          <p:nvPr>
            <p:ph type="title"/>
          </p:nvPr>
        </p:nvSpPr>
        <p:spPr>
          <a:xfrm>
            <a:off x="544513" y="548640"/>
            <a:ext cx="8438122" cy="566738"/>
          </a:xfrm>
        </p:spPr>
        <p:txBody>
          <a:bodyPr/>
          <a:lstStyle/>
          <a:p>
            <a:r>
              <a:rPr lang="en-US" sz="3200" dirty="0" smtClean="0"/>
              <a:t>How You Can Help </a:t>
            </a:r>
            <a:br>
              <a:rPr lang="en-US" sz="3200" dirty="0" smtClean="0"/>
            </a:br>
            <a:r>
              <a:rPr lang="en-US" sz="3200" dirty="0" smtClean="0"/>
              <a:t>Support Your Child’s Success</a:t>
            </a:r>
            <a:endParaRPr lang="en-US" sz="3600" dirty="0"/>
          </a:p>
        </p:txBody>
      </p:sp>
      <p:sp>
        <p:nvSpPr>
          <p:cNvPr id="3" name="Slide Content"/>
          <p:cNvSpPr>
            <a:spLocks noGrp="1"/>
          </p:cNvSpPr>
          <p:nvPr>
            <p:ph idx="1"/>
          </p:nvPr>
        </p:nvSpPr>
        <p:spPr/>
        <p:txBody>
          <a:bodyPr/>
          <a:lstStyle/>
          <a:p>
            <a:pPr marL="457200" indent="-457200">
              <a:buFont typeface="Arial" panose="020B0604020202020204" pitchFamily="34" charset="0"/>
              <a:buChar char="•"/>
            </a:pPr>
            <a:r>
              <a:rPr lang="en-US" dirty="0" smtClean="0"/>
              <a:t>Monitor your child’s completion and performance on homework, classroom assignments, quizzes and tests. </a:t>
            </a:r>
          </a:p>
          <a:p>
            <a:pPr marL="457200" indent="-457200">
              <a:buFont typeface="Arial" panose="020B0604020202020204" pitchFamily="34" charset="0"/>
              <a:buChar char="•"/>
            </a:pPr>
            <a:r>
              <a:rPr lang="en-US" dirty="0" smtClean="0"/>
              <a:t>Talk to your child’s teacher regularly about his or her progress.</a:t>
            </a:r>
          </a:p>
          <a:p>
            <a:pPr marL="457200" indent="-457200">
              <a:buFont typeface="Arial" panose="020B0604020202020204" pitchFamily="34" charset="0"/>
              <a:buChar char="•"/>
            </a:pPr>
            <a:r>
              <a:rPr lang="en-US" dirty="0"/>
              <a:t>Ask your child’s teacher:</a:t>
            </a:r>
          </a:p>
          <a:p>
            <a:pPr marL="857250" lvl="1" indent="-457200">
              <a:buFont typeface="Arial" panose="020B0604020202020204" pitchFamily="34" charset="0"/>
              <a:buChar char="•"/>
            </a:pPr>
            <a:r>
              <a:rPr lang="en-US" dirty="0"/>
              <a:t>Where is my child doing well?</a:t>
            </a:r>
          </a:p>
          <a:p>
            <a:pPr marL="857250" lvl="1" indent="-457200">
              <a:buFont typeface="Arial" panose="020B0604020202020204" pitchFamily="34" charset="0"/>
              <a:buChar char="•"/>
            </a:pPr>
            <a:r>
              <a:rPr lang="en-US" dirty="0"/>
              <a:t>Where might my child need some extra support?</a:t>
            </a:r>
          </a:p>
          <a:p>
            <a:pPr marL="857250" lvl="1" indent="-457200">
              <a:buFont typeface="Arial" panose="020B0604020202020204" pitchFamily="34" charset="0"/>
              <a:buChar char="•"/>
            </a:pPr>
            <a:r>
              <a:rPr lang="en-US" dirty="0"/>
              <a:t>How can I help support my child at home to make sure he/she is successful?</a:t>
            </a:r>
          </a:p>
          <a:p>
            <a:pPr marL="457200" indent="-457200">
              <a:buFont typeface="Arial" panose="020B0604020202020204" pitchFamily="34" charset="0"/>
              <a:buChar char="•"/>
            </a:pPr>
            <a:endParaRPr lang="en-US" dirty="0" smtClean="0"/>
          </a:p>
          <a:p>
            <a:pPr marL="1714500" lvl="3" indent="-457200">
              <a:buFont typeface="Arial" panose="020B0604020202020204" pitchFamily="34" charset="0"/>
              <a:buChar char="•"/>
            </a:pPr>
            <a:endParaRPr lang="en-US" dirty="0" smtClean="0"/>
          </a:p>
          <a:p>
            <a:pPr marL="0" indent="0"/>
            <a:endParaRPr lang="en-US" dirty="0"/>
          </a:p>
        </p:txBody>
      </p:sp>
    </p:spTree>
    <p:extLst>
      <p:ext uri="{BB962C8B-B14F-4D97-AF65-F5344CB8AC3E}">
        <p14:creationId xmlns:p14="http://schemas.microsoft.com/office/powerpoint/2010/main" val="394571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w You Can Help Support Your Child's Success (continued)"/>
          <p:cNvSpPr>
            <a:spLocks noGrp="1"/>
          </p:cNvSpPr>
          <p:nvPr>
            <p:ph type="title"/>
          </p:nvPr>
        </p:nvSpPr>
        <p:spPr>
          <a:xfrm>
            <a:off x="544513" y="548640"/>
            <a:ext cx="8438122" cy="566738"/>
          </a:xfrm>
        </p:spPr>
        <p:txBody>
          <a:bodyPr/>
          <a:lstStyle/>
          <a:p>
            <a:r>
              <a:rPr lang="en-US" sz="3200" dirty="0" smtClean="0"/>
              <a:t>How You Can Help </a:t>
            </a:r>
            <a:br>
              <a:rPr lang="en-US" sz="3200" dirty="0" smtClean="0"/>
            </a:br>
            <a:r>
              <a:rPr lang="en-US" sz="3200" dirty="0" smtClean="0"/>
              <a:t>Support Your Child’s Success, </a:t>
            </a:r>
            <a:r>
              <a:rPr lang="en-US" sz="3200" dirty="0"/>
              <a:t>continued</a:t>
            </a:r>
          </a:p>
        </p:txBody>
      </p:sp>
      <p:sp>
        <p:nvSpPr>
          <p:cNvPr id="3" name="Slide Content"/>
          <p:cNvSpPr>
            <a:spLocks noGrp="1"/>
          </p:cNvSpPr>
          <p:nvPr>
            <p:ph idx="1"/>
          </p:nvPr>
        </p:nvSpPr>
        <p:spPr/>
        <p:txBody>
          <a:bodyPr/>
          <a:lstStyle/>
          <a:p>
            <a:pPr marL="457200" indent="-457200">
              <a:buFont typeface="Arial" panose="020B0604020202020204" pitchFamily="34" charset="0"/>
              <a:buChar char="•"/>
            </a:pPr>
            <a:r>
              <a:rPr lang="en-US" dirty="0"/>
              <a:t>Read with your child daily (younger children) and make sure they have a quiet place for doing their homework (older children).</a:t>
            </a:r>
          </a:p>
          <a:p>
            <a:pPr marL="457200" indent="-457200">
              <a:buFont typeface="Arial" panose="020B0604020202020204" pitchFamily="34" charset="0"/>
              <a:buChar char="•"/>
            </a:pPr>
            <a:r>
              <a:rPr lang="en-US" dirty="0" smtClean="0"/>
              <a:t>Make sure your child knows the test is only one way that their teacher gets information about what they know and that they should try their best because the tests are important.</a:t>
            </a:r>
          </a:p>
          <a:p>
            <a:pPr marL="1714500" lvl="3" indent="-457200">
              <a:buFont typeface="Arial" panose="020B0604020202020204" pitchFamily="34" charset="0"/>
              <a:buChar char="•"/>
            </a:pPr>
            <a:endParaRPr lang="en-US" dirty="0" smtClean="0"/>
          </a:p>
          <a:p>
            <a:pPr marL="0" indent="0"/>
            <a:endParaRPr lang="en-US" dirty="0"/>
          </a:p>
        </p:txBody>
      </p:sp>
    </p:spTree>
    <p:extLst>
      <p:ext uri="{BB962C8B-B14F-4D97-AF65-F5344CB8AC3E}">
        <p14:creationId xmlns:p14="http://schemas.microsoft.com/office/powerpoint/2010/main" val="3486473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w Can I Learn More About the Tests My Child is Taking?"/>
          <p:cNvSpPr>
            <a:spLocks noGrp="1"/>
          </p:cNvSpPr>
          <p:nvPr>
            <p:ph type="title"/>
          </p:nvPr>
        </p:nvSpPr>
        <p:spPr/>
        <p:txBody>
          <a:bodyPr/>
          <a:lstStyle/>
          <a:p>
            <a:r>
              <a:rPr lang="en-US" sz="3200" dirty="0" smtClean="0"/>
              <a:t>How Can I Learn More About the Tests My Child is Taking?</a:t>
            </a:r>
            <a:endParaRPr lang="en-US" sz="3600" dirty="0"/>
          </a:p>
        </p:txBody>
      </p:sp>
      <p:sp>
        <p:nvSpPr>
          <p:cNvPr id="3" name="Slide Content"/>
          <p:cNvSpPr>
            <a:spLocks noGrp="1"/>
          </p:cNvSpPr>
          <p:nvPr>
            <p:ph idx="1"/>
          </p:nvPr>
        </p:nvSpPr>
        <p:spPr>
          <a:xfrm>
            <a:off x="457200" y="1569358"/>
            <a:ext cx="8229600" cy="4684822"/>
          </a:xfrm>
        </p:spPr>
        <p:txBody>
          <a:bodyPr/>
          <a:lstStyle/>
          <a:p>
            <a:pPr marL="457200" indent="-457200">
              <a:buFont typeface="Arial" panose="020B0604020202020204" pitchFamily="34" charset="0"/>
              <a:buChar char="•"/>
            </a:pPr>
            <a:r>
              <a:rPr lang="en-US" dirty="0">
                <a:sym typeface="Wingdings"/>
              </a:rPr>
              <a:t>Parent Guide to </a:t>
            </a:r>
            <a:r>
              <a:rPr lang="en-US" dirty="0" smtClean="0">
                <a:sym typeface="Wingdings"/>
              </a:rPr>
              <a:t>Understanding</a:t>
            </a:r>
          </a:p>
          <a:p>
            <a:pPr marL="857250" lvl="1" indent="-457200">
              <a:buFont typeface="Arial" panose="020B0604020202020204" pitchFamily="34" charset="0"/>
              <a:buChar char="•"/>
            </a:pPr>
            <a:r>
              <a:rPr lang="en-US" dirty="0" smtClean="0">
                <a:sym typeface="Wingdings"/>
              </a:rPr>
              <a:t>Smarter Balanced Summative Assessments</a:t>
            </a:r>
          </a:p>
          <a:p>
            <a:pPr marL="857250" lvl="1" indent="-457200">
              <a:buFont typeface="Arial" panose="020B0604020202020204" pitchFamily="34" charset="0"/>
              <a:buChar char="•"/>
            </a:pPr>
            <a:r>
              <a:rPr lang="en-US" dirty="0" smtClean="0">
                <a:sym typeface="Wingdings"/>
              </a:rPr>
              <a:t>California Alternate Assessments</a:t>
            </a:r>
          </a:p>
          <a:p>
            <a:pPr marL="1257300" lvl="2" indent="-457200">
              <a:buFont typeface="Arial" panose="020B0604020202020204" pitchFamily="34" charset="0"/>
              <a:buChar char="•"/>
            </a:pPr>
            <a:r>
              <a:rPr lang="en-US" dirty="0" smtClean="0">
                <a:sym typeface="Wingdings"/>
              </a:rPr>
              <a:t>English-Language Arts/Literacy and Mathematics</a:t>
            </a:r>
          </a:p>
          <a:p>
            <a:pPr marL="1257300" lvl="2" indent="-457200">
              <a:buFont typeface="Arial" panose="020B0604020202020204" pitchFamily="34" charset="0"/>
              <a:buChar char="•"/>
            </a:pPr>
            <a:r>
              <a:rPr lang="en-US" dirty="0" smtClean="0">
                <a:sym typeface="Wingdings"/>
              </a:rPr>
              <a:t>Science</a:t>
            </a:r>
          </a:p>
          <a:p>
            <a:pPr marL="857250" lvl="1" indent="-457200">
              <a:buFont typeface="Arial" panose="020B0604020202020204" pitchFamily="34" charset="0"/>
              <a:buChar char="•"/>
            </a:pPr>
            <a:r>
              <a:rPr lang="en-US" dirty="0" smtClean="0">
                <a:sym typeface="Wingdings"/>
              </a:rPr>
              <a:t>California Science Test  </a:t>
            </a:r>
          </a:p>
          <a:p>
            <a:pPr marL="457200" indent="-457200">
              <a:buFont typeface="Arial" panose="020B0604020202020204" pitchFamily="34" charset="0"/>
              <a:buChar char="•"/>
            </a:pPr>
            <a:r>
              <a:rPr lang="en-US" dirty="0" smtClean="0">
                <a:sym typeface="Wingdings"/>
              </a:rPr>
              <a:t>Sample test questions for each grade can also be viewed at </a:t>
            </a:r>
            <a:r>
              <a:rPr lang="en-US" dirty="0" smtClean="0">
                <a:sym typeface="Wingdings"/>
                <a:hlinkClick r:id="rId3" tooltip="Open www.testscoreguide.org in new window."/>
              </a:rPr>
              <a:t>www.testscoreguide.org</a:t>
            </a:r>
            <a:r>
              <a:rPr lang="en-US" dirty="0" smtClean="0">
                <a:sym typeface="Wingdings"/>
              </a:rPr>
              <a:t>. </a:t>
            </a:r>
          </a:p>
          <a:p>
            <a:pPr marL="457200" indent="-457200">
              <a:buFont typeface="Arial" panose="020B0604020202020204" pitchFamily="34" charset="0"/>
              <a:buChar char="•"/>
            </a:pPr>
            <a:r>
              <a:rPr lang="en-US" dirty="0" smtClean="0"/>
              <a:t>Take a Practice </a:t>
            </a:r>
            <a:r>
              <a:rPr lang="en-US" dirty="0"/>
              <a:t>Test with your child at home</a:t>
            </a:r>
            <a:r>
              <a:rPr lang="en-US" dirty="0" smtClean="0"/>
              <a:t>.</a:t>
            </a:r>
          </a:p>
          <a:p>
            <a:pPr marL="857250" lvl="1" indent="-457200">
              <a:buFont typeface="Arial" panose="020B0604020202020204" pitchFamily="34" charset="0"/>
              <a:buChar char="•"/>
            </a:pPr>
            <a:r>
              <a:rPr lang="en-US" dirty="0">
                <a:hlinkClick r:id="rId4" tooltip="Open Practice Test link in new window."/>
              </a:rPr>
              <a:t>https://</a:t>
            </a:r>
            <a:r>
              <a:rPr lang="en-US" dirty="0" smtClean="0">
                <a:hlinkClick r:id="rId4" tooltip="Open Practice Test link in new window."/>
              </a:rPr>
              <a:t>login7.cloud1.tds.airast.org/student/V173/Pages/LoginShell.aspx?c=California_PT</a:t>
            </a:r>
            <a:r>
              <a:rPr lang="en-US" dirty="0" smtClean="0"/>
              <a:t> </a:t>
            </a:r>
            <a:endParaRPr lang="en-US" dirty="0"/>
          </a:p>
          <a:p>
            <a:pPr marL="457200" indent="-457200">
              <a:buFont typeface="Arial" panose="020B0604020202020204" pitchFamily="34" charset="0"/>
              <a:buChar char="•"/>
            </a:pPr>
            <a:endParaRPr lang="en-US" dirty="0" smtClean="0"/>
          </a:p>
          <a:p>
            <a:pPr marL="0" indent="0"/>
            <a:endParaRPr lang="en-US" dirty="0"/>
          </a:p>
        </p:txBody>
      </p:sp>
    </p:spTree>
    <p:extLst>
      <p:ext uri="{BB962C8B-B14F-4D97-AF65-F5344CB8AC3E}">
        <p14:creationId xmlns:p14="http://schemas.microsoft.com/office/powerpoint/2010/main" val="581040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here Can I See More Results?"/>
          <p:cNvSpPr>
            <a:spLocks noGrp="1"/>
          </p:cNvSpPr>
          <p:nvPr>
            <p:ph type="title"/>
          </p:nvPr>
        </p:nvSpPr>
        <p:spPr/>
        <p:txBody>
          <a:bodyPr/>
          <a:lstStyle/>
          <a:p>
            <a:r>
              <a:rPr lang="en-US" sz="3600" dirty="0" smtClean="0"/>
              <a:t>Where Can I See More Results?</a:t>
            </a:r>
            <a:endParaRPr lang="en-US" dirty="0"/>
          </a:p>
        </p:txBody>
      </p:sp>
      <p:sp>
        <p:nvSpPr>
          <p:cNvPr id="3" name="Slide Content"/>
          <p:cNvSpPr>
            <a:spLocks noGrp="1"/>
          </p:cNvSpPr>
          <p:nvPr>
            <p:ph idx="1"/>
          </p:nvPr>
        </p:nvSpPr>
        <p:spPr/>
        <p:txBody>
          <a:bodyPr/>
          <a:lstStyle/>
          <a:p>
            <a:pPr marL="457200" indent="-457200">
              <a:buFont typeface="Arial" panose="020B0604020202020204" pitchFamily="34" charset="0"/>
              <a:buChar char="•"/>
            </a:pPr>
            <a:r>
              <a:rPr lang="en-US" dirty="0" smtClean="0"/>
              <a:t>Results for any school or school district in California can be found online at:</a:t>
            </a:r>
          </a:p>
          <a:p>
            <a:pPr marL="0" indent="0" algn="ctr"/>
            <a:r>
              <a:rPr lang="en-US" dirty="0">
                <a:sym typeface="Wingdings"/>
                <a:hlinkClick r:id="rId3" tooltip="Open http://caaspp.cde.ca.gov/sb2016/Search in new window."/>
              </a:rPr>
              <a:t>http://</a:t>
            </a:r>
            <a:r>
              <a:rPr lang="en-US" dirty="0" smtClean="0">
                <a:sym typeface="Wingdings"/>
                <a:hlinkClick r:id="rId3" tooltip="Open http://caaspp.cde.ca.gov/sb2016/Search in new window."/>
              </a:rPr>
              <a:t>caaspp.cde.ca.gov/sb2016/Search</a:t>
            </a:r>
            <a:r>
              <a:rPr lang="en-US" dirty="0" smtClean="0">
                <a:sym typeface="Wingdings"/>
              </a:rPr>
              <a:t> </a:t>
            </a:r>
            <a:br>
              <a:rPr lang="en-US" dirty="0" smtClean="0">
                <a:sym typeface="Wingdings"/>
              </a:rPr>
            </a:br>
            <a:endParaRPr lang="en-US" dirty="0">
              <a:sym typeface="Wingdings"/>
            </a:endParaRPr>
          </a:p>
          <a:p>
            <a:pPr marL="1714500" lvl="3"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Need Help?</a:t>
            </a:r>
          </a:p>
          <a:p>
            <a:pPr marL="0" indent="0" algn="ctr"/>
            <a:r>
              <a:rPr lang="en-US" dirty="0" smtClean="0"/>
              <a:t>Access the </a:t>
            </a:r>
            <a:r>
              <a:rPr lang="en-US" b="1" i="1" dirty="0" smtClean="0"/>
              <a:t>Quick Reference Guides </a:t>
            </a:r>
            <a:r>
              <a:rPr lang="en-US" dirty="0" smtClean="0"/>
              <a:t/>
            </a:r>
            <a:br>
              <a:rPr lang="en-US" dirty="0" smtClean="0"/>
            </a:br>
            <a:r>
              <a:rPr lang="en-US" dirty="0" smtClean="0"/>
              <a:t>that are also available online at:</a:t>
            </a:r>
          </a:p>
          <a:p>
            <a:pPr marL="0" indent="0" algn="ctr"/>
            <a:r>
              <a:rPr lang="en-US" dirty="0">
                <a:hlinkClick r:id="rId4" tooltip="Open http://www.cde.ca.gov/ta/tg/ca/caasppqrg.asp in new window."/>
              </a:rPr>
              <a:t>http://www.cde.ca.gov/ta/tg/ca/caasppqrg.asp</a:t>
            </a:r>
            <a:endParaRPr lang="en-US" dirty="0"/>
          </a:p>
        </p:txBody>
      </p:sp>
    </p:spTree>
    <p:extLst>
      <p:ext uri="{BB962C8B-B14F-4D97-AF65-F5344CB8AC3E}">
        <p14:creationId xmlns:p14="http://schemas.microsoft.com/office/powerpoint/2010/main" val="3775749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w to Use this Deck"/>
          <p:cNvSpPr>
            <a:spLocks noGrp="1"/>
          </p:cNvSpPr>
          <p:nvPr>
            <p:ph type="title"/>
          </p:nvPr>
        </p:nvSpPr>
        <p:spPr/>
        <p:txBody>
          <a:bodyPr/>
          <a:lstStyle/>
          <a:p>
            <a:r>
              <a:rPr lang="en-US" dirty="0" smtClean="0"/>
              <a:t>How to Use this Deck</a:t>
            </a:r>
            <a:endParaRPr lang="en-US" dirty="0"/>
          </a:p>
        </p:txBody>
      </p:sp>
      <p:sp>
        <p:nvSpPr>
          <p:cNvPr id="5" name="Content Information"/>
          <p:cNvSpPr>
            <a:spLocks noGrp="1"/>
          </p:cNvSpPr>
          <p:nvPr>
            <p:ph idx="1"/>
          </p:nvPr>
        </p:nvSpPr>
        <p:spPr>
          <a:xfrm>
            <a:off x="457200" y="1371600"/>
            <a:ext cx="8229600" cy="4684822"/>
          </a:xfrm>
        </p:spPr>
        <p:txBody>
          <a:bodyPr>
            <a:noAutofit/>
          </a:bodyPr>
          <a:lstStyle/>
          <a:p>
            <a:pPr marL="457200" lvl="1" indent="-457200">
              <a:spcBef>
                <a:spcPts val="600"/>
              </a:spcBef>
              <a:spcAft>
                <a:spcPts val="600"/>
              </a:spcAft>
            </a:pPr>
            <a:r>
              <a:rPr lang="en-US" sz="2800" dirty="0" smtClean="0"/>
              <a:t>Suggestions for handouts for parents of resources provided by the California Department of Education are provided throughout.</a:t>
            </a:r>
          </a:p>
          <a:p>
            <a:pPr marL="0" indent="0">
              <a:spcBef>
                <a:spcPts val="600"/>
              </a:spcBef>
            </a:pPr>
            <a:r>
              <a:rPr lang="en-US" sz="2200" dirty="0" smtClean="0"/>
              <a:t/>
            </a:r>
            <a:br>
              <a:rPr lang="en-US" sz="2200" dirty="0" smtClean="0"/>
            </a:br>
            <a:r>
              <a:rPr lang="en-US" dirty="0" smtClean="0"/>
              <a:t>	</a:t>
            </a:r>
          </a:p>
          <a:p>
            <a:endParaRPr lang="en-US" dirty="0"/>
          </a:p>
        </p:txBody>
      </p:sp>
    </p:spTree>
    <p:extLst>
      <p:ext uri="{BB962C8B-B14F-4D97-AF65-F5344CB8AC3E}">
        <p14:creationId xmlns:p14="http://schemas.microsoft.com/office/powerpoint/2010/main" val="2648911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w to Use this Deck"/>
          <p:cNvSpPr>
            <a:spLocks noGrp="1"/>
          </p:cNvSpPr>
          <p:nvPr>
            <p:ph type="title"/>
          </p:nvPr>
        </p:nvSpPr>
        <p:spPr>
          <a:xfrm>
            <a:off x="457200" y="408706"/>
            <a:ext cx="8054975" cy="566738"/>
          </a:xfrm>
        </p:spPr>
        <p:txBody>
          <a:bodyPr/>
          <a:lstStyle/>
          <a:p>
            <a:r>
              <a:rPr lang="en-US" dirty="0" smtClean="0"/>
              <a:t>How to Use this Deck</a:t>
            </a:r>
            <a:endParaRPr lang="en-US" dirty="0"/>
          </a:p>
        </p:txBody>
      </p:sp>
      <p:sp>
        <p:nvSpPr>
          <p:cNvPr id="3" name="Instructions for Changing Color Scheme"/>
          <p:cNvSpPr>
            <a:spLocks noGrp="1"/>
          </p:cNvSpPr>
          <p:nvPr>
            <p:ph idx="1"/>
          </p:nvPr>
        </p:nvSpPr>
        <p:spPr>
          <a:xfrm>
            <a:off x="457200" y="1371600"/>
            <a:ext cx="8229600" cy="5197583"/>
          </a:xfrm>
        </p:spPr>
        <p:txBody>
          <a:bodyPr>
            <a:noAutofit/>
          </a:bodyPr>
          <a:lstStyle/>
          <a:p>
            <a:pPr>
              <a:spcBef>
                <a:spcPts val="0"/>
              </a:spcBef>
              <a:spcAft>
                <a:spcPts val="600"/>
              </a:spcAft>
              <a:buFont typeface="Arial" panose="020B0604020202020204" pitchFamily="34" charset="0"/>
              <a:buChar char="•"/>
            </a:pPr>
            <a:r>
              <a:rPr lang="en-US" dirty="0" smtClean="0"/>
              <a:t>To change color scheme</a:t>
            </a:r>
          </a:p>
          <a:p>
            <a:pPr marL="514350" lvl="1">
              <a:spcBef>
                <a:spcPts val="800"/>
              </a:spcBef>
              <a:spcAft>
                <a:spcPts val="600"/>
              </a:spcAft>
              <a:buFont typeface="Arial" pitchFamily="34" charset="0"/>
              <a:buChar char="•"/>
            </a:pPr>
            <a:r>
              <a:rPr lang="en-US" sz="2000" dirty="0" smtClean="0"/>
              <a:t>Click View tab </a:t>
            </a:r>
            <a:r>
              <a:rPr lang="en-US" sz="2000" dirty="0" smtClean="0">
                <a:sym typeface="Wingdings 3"/>
              </a:rPr>
              <a:t></a:t>
            </a:r>
            <a:r>
              <a:rPr lang="en-US" sz="2000" dirty="0" smtClean="0">
                <a:sym typeface="Wingdings" pitchFamily="2" charset="2"/>
              </a:rPr>
              <a:t> click Slide Master choice </a:t>
            </a:r>
          </a:p>
          <a:p>
            <a:pPr marL="514350" lvl="1">
              <a:spcBef>
                <a:spcPts val="800"/>
              </a:spcBef>
              <a:spcAft>
                <a:spcPts val="600"/>
              </a:spcAft>
              <a:buFont typeface="Arial" pitchFamily="34" charset="0"/>
              <a:buChar char="•"/>
            </a:pPr>
            <a:r>
              <a:rPr lang="en-US" sz="2000" dirty="0" smtClean="0">
                <a:sym typeface="Wingdings" pitchFamily="2" charset="2"/>
              </a:rPr>
              <a:t>Titles:  Select slide </a:t>
            </a:r>
            <a:r>
              <a:rPr lang="en-US" sz="2000" dirty="0" smtClean="0">
                <a:sym typeface="Wingdings 3"/>
              </a:rPr>
              <a:t></a:t>
            </a:r>
            <a:r>
              <a:rPr lang="en-US" sz="2000" dirty="0" smtClean="0">
                <a:sym typeface="Wingdings" pitchFamily="2" charset="2"/>
              </a:rPr>
              <a:t> highlight header text </a:t>
            </a:r>
            <a:r>
              <a:rPr lang="en-US" sz="2000" dirty="0" smtClean="0">
                <a:sym typeface="Wingdings 3"/>
              </a:rPr>
              <a:t></a:t>
            </a:r>
            <a:r>
              <a:rPr lang="en-US" sz="2000" dirty="0" smtClean="0">
                <a:sym typeface="Wingdings" pitchFamily="2" charset="2"/>
              </a:rPr>
              <a:t> click Home tab </a:t>
            </a:r>
            <a:r>
              <a:rPr lang="en-US" sz="2000" dirty="0" smtClean="0">
                <a:sym typeface="Wingdings 3"/>
              </a:rPr>
              <a:t></a:t>
            </a:r>
            <a:r>
              <a:rPr lang="en-US" sz="2000" dirty="0" smtClean="0">
                <a:sym typeface="Wingdings" pitchFamily="2" charset="2"/>
              </a:rPr>
              <a:t> choose text color </a:t>
            </a:r>
            <a:r>
              <a:rPr lang="en-US" sz="2000" dirty="0" smtClean="0">
                <a:sym typeface="Wingdings 3"/>
              </a:rPr>
              <a:t></a:t>
            </a:r>
            <a:r>
              <a:rPr lang="en-US" sz="2000" dirty="0" smtClean="0">
                <a:sym typeface="Wingdings" pitchFamily="2" charset="2"/>
              </a:rPr>
              <a:t> return to View tab</a:t>
            </a:r>
          </a:p>
          <a:p>
            <a:pPr marL="514350" lvl="1">
              <a:spcBef>
                <a:spcPts val="800"/>
              </a:spcBef>
              <a:spcAft>
                <a:spcPts val="600"/>
              </a:spcAft>
              <a:buFont typeface="Arial" pitchFamily="34" charset="0"/>
              <a:buChar char="•"/>
            </a:pPr>
            <a:r>
              <a:rPr lang="en-US" sz="2000" dirty="0" smtClean="0">
                <a:sym typeface="Wingdings" pitchFamily="2" charset="2"/>
              </a:rPr>
              <a:t>Body: Select slide </a:t>
            </a:r>
            <a:r>
              <a:rPr lang="en-US" sz="2000" dirty="0" smtClean="0">
                <a:sym typeface="Wingdings 3"/>
              </a:rPr>
              <a:t></a:t>
            </a:r>
            <a:r>
              <a:rPr lang="en-US" sz="2000" dirty="0" smtClean="0">
                <a:sym typeface="Wingdings" pitchFamily="2" charset="2"/>
              </a:rPr>
              <a:t> highlight body text </a:t>
            </a:r>
            <a:r>
              <a:rPr lang="en-US" sz="2000" dirty="0" smtClean="0">
                <a:sym typeface="Wingdings 3"/>
              </a:rPr>
              <a:t></a:t>
            </a:r>
            <a:r>
              <a:rPr lang="en-US" sz="2000" dirty="0" smtClean="0">
                <a:sym typeface="Wingdings" pitchFamily="2" charset="2"/>
              </a:rPr>
              <a:t> click Home tab </a:t>
            </a:r>
            <a:r>
              <a:rPr lang="en-US" sz="2000" dirty="0" smtClean="0">
                <a:sym typeface="Wingdings 3"/>
              </a:rPr>
              <a:t></a:t>
            </a:r>
            <a:r>
              <a:rPr lang="en-US" sz="2000" dirty="0" smtClean="0">
                <a:sym typeface="Wingdings" pitchFamily="2" charset="2"/>
              </a:rPr>
              <a:t> choose text color </a:t>
            </a:r>
            <a:r>
              <a:rPr lang="en-US" sz="2000" dirty="0" smtClean="0">
                <a:sym typeface="Wingdings 3"/>
              </a:rPr>
              <a:t></a:t>
            </a:r>
            <a:r>
              <a:rPr lang="en-US" sz="2000" dirty="0" smtClean="0">
                <a:sym typeface="Wingdings" pitchFamily="2" charset="2"/>
              </a:rPr>
              <a:t> return to View tab</a:t>
            </a:r>
          </a:p>
          <a:p>
            <a:pPr marL="514350" lvl="1">
              <a:spcBef>
                <a:spcPts val="800"/>
              </a:spcBef>
              <a:spcAft>
                <a:spcPts val="600"/>
              </a:spcAft>
              <a:buFont typeface="Arial" pitchFamily="34" charset="0"/>
              <a:buChar char="•"/>
            </a:pPr>
            <a:r>
              <a:rPr lang="en-US" sz="2000" dirty="0" smtClean="0">
                <a:sym typeface="Wingdings" pitchFamily="2" charset="2"/>
              </a:rPr>
              <a:t>Green line: Select slide </a:t>
            </a:r>
            <a:r>
              <a:rPr lang="en-US" sz="2000" dirty="0" smtClean="0">
                <a:sym typeface="Wingdings 3"/>
              </a:rPr>
              <a:t></a:t>
            </a:r>
            <a:r>
              <a:rPr lang="en-US" sz="2000" dirty="0" smtClean="0">
                <a:sym typeface="Wingdings" pitchFamily="2" charset="2"/>
              </a:rPr>
              <a:t> highlight line </a:t>
            </a:r>
            <a:r>
              <a:rPr lang="en-US" sz="2000" dirty="0" smtClean="0">
                <a:sym typeface="Wingdings 3"/>
              </a:rPr>
              <a:t></a:t>
            </a:r>
            <a:r>
              <a:rPr lang="en-US" sz="2000" dirty="0" smtClean="0">
                <a:sym typeface="Wingdings" pitchFamily="2" charset="2"/>
              </a:rPr>
              <a:t> click Home tab </a:t>
            </a:r>
            <a:r>
              <a:rPr lang="en-US" sz="2000" dirty="0" smtClean="0">
                <a:sym typeface="Wingdings 3"/>
              </a:rPr>
              <a:t></a:t>
            </a:r>
            <a:r>
              <a:rPr lang="en-US" sz="2000" dirty="0" smtClean="0">
                <a:sym typeface="Wingdings" pitchFamily="2" charset="2"/>
              </a:rPr>
              <a:t> select Shape Outline </a:t>
            </a:r>
            <a:r>
              <a:rPr lang="en-US" sz="2000" dirty="0" smtClean="0">
                <a:sym typeface="Wingdings 3"/>
              </a:rPr>
              <a:t></a:t>
            </a:r>
            <a:r>
              <a:rPr lang="en-US" sz="2000" dirty="0" smtClean="0">
                <a:sym typeface="Wingdings" pitchFamily="2" charset="2"/>
              </a:rPr>
              <a:t> choose color </a:t>
            </a:r>
            <a:r>
              <a:rPr lang="en-US" sz="2000" dirty="0" smtClean="0">
                <a:sym typeface="Wingdings 3"/>
              </a:rPr>
              <a:t></a:t>
            </a:r>
            <a:r>
              <a:rPr lang="en-US" sz="2000" dirty="0" smtClean="0">
                <a:sym typeface="Wingdings" pitchFamily="2" charset="2"/>
              </a:rPr>
              <a:t> return to View tab</a:t>
            </a:r>
          </a:p>
          <a:p>
            <a:pPr marL="514350" lvl="1">
              <a:spcBef>
                <a:spcPts val="800"/>
              </a:spcBef>
              <a:spcAft>
                <a:spcPts val="800"/>
              </a:spcAft>
              <a:buFont typeface="Arial" pitchFamily="34" charset="0"/>
              <a:buChar char="•"/>
            </a:pPr>
            <a:r>
              <a:rPr lang="en-US" sz="2000" dirty="0" smtClean="0">
                <a:sym typeface="Wingdings" pitchFamily="2" charset="2"/>
              </a:rPr>
              <a:t>When all changes are made</a:t>
            </a:r>
            <a:r>
              <a:rPr lang="en-US" sz="2000" dirty="0" smtClean="0">
                <a:sym typeface="Wingdings 3"/>
              </a:rPr>
              <a:t></a:t>
            </a:r>
            <a:r>
              <a:rPr lang="en-US" sz="2000" dirty="0" smtClean="0">
                <a:sym typeface="Wingdings" pitchFamily="2" charset="2"/>
              </a:rPr>
              <a:t> click Slide Master tab </a:t>
            </a:r>
            <a:r>
              <a:rPr lang="en-US" sz="2000" dirty="0" smtClean="0">
                <a:sym typeface="Wingdings 3"/>
              </a:rPr>
              <a:t></a:t>
            </a:r>
            <a:r>
              <a:rPr lang="en-US" sz="2000" dirty="0" smtClean="0">
                <a:sym typeface="Wingdings" pitchFamily="2" charset="2"/>
              </a:rPr>
              <a:t> click Close Slide Master view</a:t>
            </a:r>
          </a:p>
          <a:p>
            <a:pPr>
              <a:spcBef>
                <a:spcPts val="0"/>
              </a:spcBef>
              <a:spcAft>
                <a:spcPts val="600"/>
              </a:spcAft>
              <a:buFont typeface="Arial" panose="020B0604020202020204" pitchFamily="34" charset="0"/>
              <a:buChar char="•"/>
            </a:pPr>
            <a:r>
              <a:rPr lang="en-US" sz="2000" dirty="0" smtClean="0">
                <a:sym typeface="Wingdings" pitchFamily="2" charset="2"/>
              </a:rPr>
              <a:t>The changes should apply to all slides in the deck.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elcome Title"/>
          <p:cNvSpPr>
            <a:spLocks noGrp="1"/>
          </p:cNvSpPr>
          <p:nvPr>
            <p:ph type="title"/>
          </p:nvPr>
        </p:nvSpPr>
        <p:spPr>
          <a:xfrm>
            <a:off x="642852" y="2151920"/>
            <a:ext cx="8294960" cy="1330582"/>
          </a:xfrm>
        </p:spPr>
        <p:txBody>
          <a:bodyPr>
            <a:noAutofit/>
          </a:bodyPr>
          <a:lstStyle/>
          <a:p>
            <a:pPr algn="ctr"/>
            <a:r>
              <a:rPr lang="en-US" sz="4000" b="1" dirty="0" smtClean="0">
                <a:solidFill>
                  <a:schemeClr val="tx2"/>
                </a:solidFill>
              </a:rPr>
              <a:t>Welcome to </a:t>
            </a:r>
            <a:br>
              <a:rPr lang="en-US" sz="4000" b="1" dirty="0" smtClean="0">
                <a:solidFill>
                  <a:schemeClr val="tx2"/>
                </a:solidFill>
              </a:rPr>
            </a:br>
            <a:r>
              <a:rPr lang="en-US" sz="4000" b="1" dirty="0" smtClean="0">
                <a:solidFill>
                  <a:schemeClr val="tx2"/>
                </a:solidFill>
              </a:rPr>
              <a:t>[Insert Name of Event/Meeting]</a:t>
            </a:r>
            <a:endParaRPr lang="en-US" sz="4000" b="1" dirty="0">
              <a:solidFill>
                <a:schemeClr val="tx2"/>
              </a:solidFill>
            </a:endParaRPr>
          </a:p>
        </p:txBody>
      </p:sp>
      <p:sp>
        <p:nvSpPr>
          <p:cNvPr id="4" name="Placeholder for School Name, Mascot, and Logo"/>
          <p:cNvSpPr txBox="1">
            <a:spLocks/>
          </p:cNvSpPr>
          <p:nvPr/>
        </p:nvSpPr>
        <p:spPr>
          <a:xfrm>
            <a:off x="642852" y="4013860"/>
            <a:ext cx="8294960" cy="2404869"/>
          </a:xfrm>
          <a:prstGeom prst="rect">
            <a:avLst/>
          </a:prstGeom>
        </p:spPr>
        <p:txBody>
          <a:bodyPr vert="horz" lIns="91440" tIns="45720" rIns="91440" bIns="45720" rtlCol="0" anchor="b">
            <a:noAutofit/>
          </a:bodyPr>
          <a:lstStyle>
            <a:lvl1pPr algn="l" defTabSz="457200" rtl="0" eaLnBrk="1" latinLnBrk="0" hangingPunct="1">
              <a:spcBef>
                <a:spcPct val="0"/>
              </a:spcBef>
              <a:buNone/>
              <a:tabLst/>
              <a:defRPr sz="3600" kern="1200">
                <a:solidFill>
                  <a:srgbClr val="10273F"/>
                </a:solidFill>
                <a:latin typeface="Arial" pitchFamily="34" charset="0"/>
                <a:ea typeface="+mj-ea"/>
                <a:cs typeface="Arial" pitchFamily="34" charset="0"/>
              </a:defRPr>
            </a:lvl1pPr>
          </a:lstStyle>
          <a:p>
            <a:pPr algn="ctr"/>
            <a:r>
              <a:rPr lang="en-US" sz="2800" b="1" i="1" dirty="0" smtClean="0">
                <a:solidFill>
                  <a:schemeClr val="tx2"/>
                </a:solidFill>
              </a:rPr>
              <a:t>[Insert School Name]</a:t>
            </a:r>
            <a:br>
              <a:rPr lang="en-US" sz="2800" b="1" i="1" dirty="0" smtClean="0">
                <a:solidFill>
                  <a:schemeClr val="tx2"/>
                </a:solidFill>
              </a:rPr>
            </a:br>
            <a:endParaRPr lang="en-US" sz="2800" b="1" i="1" dirty="0" smtClean="0">
              <a:solidFill>
                <a:schemeClr val="tx2"/>
              </a:solidFill>
            </a:endParaRPr>
          </a:p>
          <a:p>
            <a:pPr algn="ctr"/>
            <a:r>
              <a:rPr lang="en-US" sz="2800" b="1" i="1" dirty="0" smtClean="0">
                <a:solidFill>
                  <a:schemeClr val="tx2"/>
                </a:solidFill>
              </a:rPr>
              <a:t>Home of the [Insert School Mascot]</a:t>
            </a:r>
          </a:p>
          <a:p>
            <a:pPr algn="ctr"/>
            <a:endParaRPr lang="en-US" sz="2800" b="1" i="1" dirty="0">
              <a:solidFill>
                <a:schemeClr val="tx2"/>
              </a:solidFill>
            </a:endParaRPr>
          </a:p>
          <a:p>
            <a:pPr algn="ctr"/>
            <a:r>
              <a:rPr lang="en-US" sz="2800" b="1" i="1" dirty="0" smtClean="0">
                <a:solidFill>
                  <a:schemeClr val="tx2"/>
                </a:solidFill>
              </a:rPr>
              <a:t>[Insert School Logo]</a:t>
            </a:r>
            <a:endParaRPr lang="en-US" sz="2800" b="1" i="1" dirty="0">
              <a:solidFill>
                <a:schemeClr val="tx2"/>
              </a:solidFill>
            </a:endParaRPr>
          </a:p>
        </p:txBody>
      </p:sp>
    </p:spTree>
    <p:extLst>
      <p:ext uri="{BB962C8B-B14F-4D97-AF65-F5344CB8AC3E}">
        <p14:creationId xmlns:p14="http://schemas.microsoft.com/office/powerpoint/2010/main" val="3724646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w Do We Know Students Are Learning What We Teach?"/>
          <p:cNvSpPr>
            <a:spLocks noGrp="1"/>
          </p:cNvSpPr>
          <p:nvPr>
            <p:ph type="title"/>
          </p:nvPr>
        </p:nvSpPr>
        <p:spPr>
          <a:xfrm>
            <a:off x="544513" y="548640"/>
            <a:ext cx="8294687" cy="566738"/>
          </a:xfrm>
        </p:spPr>
        <p:txBody>
          <a:bodyPr/>
          <a:lstStyle/>
          <a:p>
            <a:r>
              <a:rPr lang="en-US" sz="3200" dirty="0" smtClean="0"/>
              <a:t>How Do We Know Students Are Learning What We Teach?</a:t>
            </a:r>
            <a:endParaRPr lang="en-US" sz="3200" dirty="0"/>
          </a:p>
        </p:txBody>
      </p:sp>
      <p:sp>
        <p:nvSpPr>
          <p:cNvPr id="3" name="Slide Content"/>
          <p:cNvSpPr>
            <a:spLocks noGrp="1"/>
          </p:cNvSpPr>
          <p:nvPr>
            <p:ph idx="1"/>
          </p:nvPr>
        </p:nvSpPr>
        <p:spPr/>
        <p:txBody>
          <a:bodyPr/>
          <a:lstStyle/>
          <a:p>
            <a:pPr marL="457200" indent="-457200">
              <a:buFont typeface="Arial" panose="020B0604020202020204" pitchFamily="34" charset="0"/>
              <a:buChar char="•"/>
            </a:pPr>
            <a:r>
              <a:rPr lang="en-US" dirty="0" smtClean="0"/>
              <a:t>Evaluating what students know and are able to do takes place every day in our classrooms.</a:t>
            </a:r>
          </a:p>
          <a:p>
            <a:pPr marL="857250" lvl="1" indent="-457200">
              <a:buFont typeface="Arial" panose="020B0604020202020204" pitchFamily="34" charset="0"/>
              <a:buChar char="•"/>
            </a:pPr>
            <a:r>
              <a:rPr lang="en-US" dirty="0" smtClean="0"/>
              <a:t>Classroom assignments</a:t>
            </a:r>
          </a:p>
          <a:p>
            <a:pPr marL="857250" lvl="1" indent="-457200">
              <a:buFont typeface="Arial" panose="020B0604020202020204" pitchFamily="34" charset="0"/>
              <a:buChar char="•"/>
            </a:pPr>
            <a:r>
              <a:rPr lang="en-US" dirty="0" smtClean="0"/>
              <a:t>Quizzes</a:t>
            </a:r>
          </a:p>
          <a:p>
            <a:pPr marL="857250" lvl="1" indent="-457200">
              <a:buFont typeface="Arial" panose="020B0604020202020204" pitchFamily="34" charset="0"/>
              <a:buChar char="•"/>
            </a:pPr>
            <a:r>
              <a:rPr lang="en-US" dirty="0" smtClean="0"/>
              <a:t>Tests</a:t>
            </a:r>
          </a:p>
          <a:p>
            <a:pPr marL="857250" lvl="1" indent="-457200">
              <a:buFont typeface="Arial" panose="020B0604020202020204" pitchFamily="34" charset="0"/>
              <a:buChar char="•"/>
            </a:pPr>
            <a:r>
              <a:rPr lang="en-US" dirty="0" smtClean="0"/>
              <a:t>Individual or group projects</a:t>
            </a:r>
          </a:p>
          <a:p>
            <a:pPr marL="857250" lvl="1" indent="-457200">
              <a:buFont typeface="Arial" panose="020B0604020202020204" pitchFamily="34" charset="0"/>
              <a:buChar char="•"/>
            </a:pPr>
            <a:r>
              <a:rPr lang="en-US" dirty="0" smtClean="0"/>
              <a:t>Teacher observation</a:t>
            </a:r>
          </a:p>
          <a:p>
            <a:pPr marL="857250" lvl="1" indent="-457200">
              <a:buFont typeface="Arial" panose="020B0604020202020204" pitchFamily="34" charset="0"/>
              <a:buChar char="•"/>
            </a:pPr>
            <a:r>
              <a:rPr lang="en-US" dirty="0" smtClean="0"/>
              <a:t>Report cards</a:t>
            </a:r>
          </a:p>
          <a:p>
            <a:pPr marL="457200" indent="-457200">
              <a:buFont typeface="Arial" panose="020B0604020202020204" pitchFamily="34" charset="0"/>
              <a:buChar char="•"/>
            </a:pPr>
            <a:r>
              <a:rPr lang="en-US" dirty="0" smtClean="0"/>
              <a:t>Statewide tests are another measure of student learning that is consistent from school to school.</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110457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formation from Multiple Assessments is Used to Improve Teaching and Learning"/>
          <p:cNvSpPr>
            <a:spLocks noGrp="1"/>
          </p:cNvSpPr>
          <p:nvPr>
            <p:ph type="title"/>
          </p:nvPr>
        </p:nvSpPr>
        <p:spPr>
          <a:xfrm>
            <a:off x="544513" y="548640"/>
            <a:ext cx="8294687" cy="566738"/>
          </a:xfrm>
        </p:spPr>
        <p:txBody>
          <a:bodyPr/>
          <a:lstStyle/>
          <a:p>
            <a:r>
              <a:rPr lang="en-US" sz="2800" dirty="0" smtClean="0"/>
              <a:t>Information from Multiple Assessments Is  Used to Improve Teaching and Learning</a:t>
            </a:r>
            <a:endParaRPr lang="en-US" sz="2800" dirty="0"/>
          </a:p>
        </p:txBody>
      </p:sp>
      <p:sp>
        <p:nvSpPr>
          <p:cNvPr id="3" name="Slide Content"/>
          <p:cNvSpPr>
            <a:spLocks noGrp="1"/>
          </p:cNvSpPr>
          <p:nvPr>
            <p:ph idx="1"/>
          </p:nvPr>
        </p:nvSpPr>
        <p:spPr/>
        <p:txBody>
          <a:bodyPr/>
          <a:lstStyle/>
          <a:p>
            <a:pPr marL="457200" indent="-457200">
              <a:buFont typeface="Arial" panose="020B0604020202020204" pitchFamily="34" charset="0"/>
              <a:buChar char="•"/>
            </a:pPr>
            <a:r>
              <a:rPr lang="en-US" dirty="0" smtClean="0"/>
              <a:t>Information from all the different types of assessments listed on the previous slide provides powerful information for teachers.</a:t>
            </a:r>
          </a:p>
          <a:p>
            <a:pPr marL="457200" indent="-457200">
              <a:buFont typeface="Arial" panose="020B0604020202020204" pitchFamily="34" charset="0"/>
              <a:buChar char="•"/>
            </a:pPr>
            <a:r>
              <a:rPr lang="en-US" dirty="0" smtClean="0"/>
              <a:t>Teachers have the information they need to:</a:t>
            </a:r>
          </a:p>
          <a:p>
            <a:pPr marL="857250" lvl="1" indent="-457200">
              <a:buFont typeface="Arial" panose="020B0604020202020204" pitchFamily="34" charset="0"/>
              <a:buChar char="•"/>
            </a:pPr>
            <a:r>
              <a:rPr lang="en-US" dirty="0" smtClean="0"/>
              <a:t>Plan lessons that best meet the needs of their students.</a:t>
            </a:r>
          </a:p>
          <a:p>
            <a:pPr marL="857250" lvl="1" indent="-457200">
              <a:buFont typeface="Arial" panose="020B0604020202020204" pitchFamily="34" charset="0"/>
              <a:buChar char="•"/>
            </a:pPr>
            <a:r>
              <a:rPr lang="en-US" dirty="0" smtClean="0"/>
              <a:t>Identify where students may need help.</a:t>
            </a:r>
          </a:p>
          <a:p>
            <a:pPr marL="857250" lvl="1" indent="-457200">
              <a:buFont typeface="Arial" panose="020B0604020202020204" pitchFamily="34" charset="0"/>
              <a:buChar char="•"/>
            </a:pPr>
            <a:r>
              <a:rPr lang="en-US" dirty="0" smtClean="0"/>
              <a:t>Decide if students should be placed in special programs.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30841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ASPP Assessments"/>
          <p:cNvSpPr>
            <a:spLocks noGrp="1"/>
          </p:cNvSpPr>
          <p:nvPr>
            <p:ph type="title"/>
          </p:nvPr>
        </p:nvSpPr>
        <p:spPr/>
        <p:txBody>
          <a:bodyPr/>
          <a:lstStyle/>
          <a:p>
            <a:r>
              <a:rPr lang="en-US" dirty="0" smtClean="0"/>
              <a:t>CAASPP Assessments</a:t>
            </a:r>
            <a:endParaRPr lang="en-US" dirty="0"/>
          </a:p>
        </p:txBody>
      </p:sp>
      <p:sp>
        <p:nvSpPr>
          <p:cNvPr id="3" name="Slide Content"/>
          <p:cNvSpPr>
            <a:spLocks noGrp="1"/>
          </p:cNvSpPr>
          <p:nvPr>
            <p:ph idx="1"/>
          </p:nvPr>
        </p:nvSpPr>
        <p:spPr>
          <a:xfrm>
            <a:off x="457200" y="1580827"/>
            <a:ext cx="8361336" cy="4684822"/>
          </a:xfrm>
        </p:spPr>
        <p:txBody>
          <a:bodyPr/>
          <a:lstStyle/>
          <a:p>
            <a:pPr marL="457200" indent="-457200">
              <a:buFont typeface="Arial" panose="020B0604020202020204" pitchFamily="34" charset="0"/>
              <a:buChar char="•"/>
            </a:pPr>
            <a:r>
              <a:rPr lang="en-US" dirty="0" smtClean="0"/>
              <a:t>Designed to help improve teaching and learning.</a:t>
            </a:r>
          </a:p>
          <a:p>
            <a:pPr marL="857250" lvl="1" indent="-457200">
              <a:buFont typeface="Arial" panose="020B0604020202020204" pitchFamily="34" charset="0"/>
              <a:buChar char="•"/>
            </a:pPr>
            <a:r>
              <a:rPr lang="en-US" dirty="0" smtClean="0"/>
              <a:t>Provides information about student learning in the year the test is taken.</a:t>
            </a:r>
          </a:p>
          <a:p>
            <a:pPr marL="857250" lvl="1" indent="-457200">
              <a:buFont typeface="Arial" panose="020B0604020202020204" pitchFamily="34" charset="0"/>
              <a:buChar char="•"/>
            </a:pPr>
            <a:r>
              <a:rPr lang="en-US" dirty="0" smtClean="0"/>
              <a:t>Identifies areas of support students may need in the following year.</a:t>
            </a:r>
          </a:p>
          <a:p>
            <a:pPr marL="457200" indent="-457200">
              <a:buFont typeface="Arial" panose="020B0604020202020204" pitchFamily="34" charset="0"/>
              <a:buChar char="•"/>
            </a:pPr>
            <a:r>
              <a:rPr lang="en-US" dirty="0" smtClean="0"/>
              <a:t>Measures student learning of the standards – grade level expectations in each tested subject.</a:t>
            </a:r>
          </a:p>
          <a:p>
            <a:pPr marL="457200" indent="-457200">
              <a:buFont typeface="Arial" panose="020B0604020202020204" pitchFamily="34" charset="0"/>
              <a:buChar char="•"/>
            </a:pPr>
            <a:r>
              <a:rPr lang="en-US" dirty="0" smtClean="0"/>
              <a:t>Students use a computer to complete the test.</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86750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017–18 CAASPP System"/>
          <p:cNvSpPr>
            <a:spLocks noGrp="1"/>
          </p:cNvSpPr>
          <p:nvPr>
            <p:ph type="title"/>
          </p:nvPr>
        </p:nvSpPr>
        <p:spPr/>
        <p:txBody>
          <a:bodyPr/>
          <a:lstStyle/>
          <a:p>
            <a:r>
              <a:rPr lang="en-US" dirty="0" smtClean="0"/>
              <a:t>2017–18 CAASPP System</a:t>
            </a:r>
            <a:endParaRPr lang="en-US" dirty="0"/>
          </a:p>
        </p:txBody>
      </p:sp>
      <p:pic>
        <p:nvPicPr>
          <p:cNvPr id="5" name="CAASPP System Infographic" descr="This graphic illustration displays an umbrella labeled &quot;2017–18 CAASPP System.&quot; Under the umbrella is a box containing three academic subjects with corresponding assessments beneath them.&#10;For English language arts/literacy and mathematics, students are given the Smarter Balanced and the California Alternate Assessment (CAA). For science, students are given the California Science Test (CAST) and the CAA for Science. For reading/language arts, students are given the Standards-based Tests in Spanish.&#10;At the bottom of the graphic is a box of additional resources listed as follows: interim assessments, formative assessment processes (Digital Library), and grade two diagnostics (English language arts/literacy and mathematics)." title="Image: Graphic depicting several components of the CAASPP System."/>
          <p:cNvPicPr>
            <a:picLocks noGrp="1" noChangeAspect="1"/>
          </p:cNvPicPr>
          <p:nvPr>
            <p:ph idx="1"/>
          </p:nvPr>
        </p:nvPicPr>
        <p:blipFill>
          <a:blip r:embed="rId3"/>
          <a:stretch>
            <a:fillRect/>
          </a:stretch>
        </p:blipFill>
        <p:spPr>
          <a:xfrm>
            <a:off x="1294212" y="1441450"/>
            <a:ext cx="6772552" cy="51961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4749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WestEd-Powerpoint-Template">
  <a:themeElements>
    <a:clrScheme name="Custom 1">
      <a:dk1>
        <a:srgbClr val="586B7A"/>
      </a:dk1>
      <a:lt1>
        <a:srgbClr val="D8E6E8"/>
      </a:lt1>
      <a:dk2>
        <a:srgbClr val="2B447D"/>
      </a:dk2>
      <a:lt2>
        <a:srgbClr val="EEECE1"/>
      </a:lt2>
      <a:accent1>
        <a:srgbClr val="4F81BD"/>
      </a:accent1>
      <a:accent2>
        <a:srgbClr val="5D9B97"/>
      </a:accent2>
      <a:accent3>
        <a:srgbClr val="93B255"/>
      </a:accent3>
      <a:accent4>
        <a:srgbClr val="4CA269"/>
      </a:accent4>
      <a:accent5>
        <a:srgbClr val="A0A477"/>
      </a:accent5>
      <a:accent6>
        <a:srgbClr val="C39337"/>
      </a:accent6>
      <a:hlink>
        <a:srgbClr val="00005E"/>
      </a:hlink>
      <a:folHlink>
        <a:srgbClr val="0B805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6177</TotalTime>
  <Words>4133</Words>
  <Application>Microsoft Office PowerPoint</Application>
  <PresentationFormat>On-screen Show (4:3)</PresentationFormat>
  <Paragraphs>459</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Lucida Grande CE</vt:lpstr>
      <vt:lpstr>Wingdings</vt:lpstr>
      <vt:lpstr>Wingdings 3</vt:lpstr>
      <vt:lpstr>WestEd-Powerpoint-Template</vt:lpstr>
      <vt:lpstr>How to Use this Deck</vt:lpstr>
      <vt:lpstr>How to Use this Deck</vt:lpstr>
      <vt:lpstr>How to Use this Deck</vt:lpstr>
      <vt:lpstr>How to Use this Deck</vt:lpstr>
      <vt:lpstr>Welcome to  [Insert Name of Event/Meeting]</vt:lpstr>
      <vt:lpstr>How Do We Know Students Are Learning What We Teach?</vt:lpstr>
      <vt:lpstr>Information from Multiple Assessments Is  Used to Improve Teaching and Learning</vt:lpstr>
      <vt:lpstr>CAASPP Assessments</vt:lpstr>
      <vt:lpstr>2017–18 CAASPP System</vt:lpstr>
      <vt:lpstr>What Tests Did Students Take?</vt:lpstr>
      <vt:lpstr>What Tests Did Students Take?, continued</vt:lpstr>
      <vt:lpstr>Overall Scores –  2 Subjects, 4 Levels </vt:lpstr>
      <vt:lpstr>Subject Area Scores –   7 Areas, 3 Levels</vt:lpstr>
      <vt:lpstr>How Did Our Students Perform? English-Language Arts/Literacy by Grade</vt:lpstr>
      <vt:lpstr>How Did Our Students Perform? English-Language Arts/Literacy by Area</vt:lpstr>
      <vt:lpstr>How Did Our Students Perform? Mathematics by Grade</vt:lpstr>
      <vt:lpstr>How Did Our Students Perform? Mathematics by Area</vt:lpstr>
      <vt:lpstr>When Will I Get Information About How My Child Did on These Tests?</vt:lpstr>
      <vt:lpstr>Our Job:  Supporting Your Child’s Success </vt:lpstr>
      <vt:lpstr>How You Can Help  Support Your Child’s Success</vt:lpstr>
      <vt:lpstr>How You Can Help  Support Your Child’s Success, continued</vt:lpstr>
      <vt:lpstr>How Can I Learn More About the Tests My Child is Taking?</vt:lpstr>
      <vt:lpstr>Where Can I See More Results?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CAASPP Presentation Template 2017-18</dc:title>
  <dc:creator>Joanne Paris</dc:creator>
  <dc:description>California Department of Education</dc:description>
  <cp:lastModifiedBy>Rodney Okamoto</cp:lastModifiedBy>
  <cp:revision>450</cp:revision>
  <cp:lastPrinted>2010-06-30T23:27:40Z</cp:lastPrinted>
  <dcterms:created xsi:type="dcterms:W3CDTF">2015-03-16T04:11:08Z</dcterms:created>
  <dcterms:modified xsi:type="dcterms:W3CDTF">2017-08-14T23:06:49Z</dcterms:modified>
</cp:coreProperties>
</file>